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notesMasterIdLst>
    <p:notesMasterId r:id="rId2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3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767" y="812766"/>
            <a:ext cx="10566452" cy="5257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3600" dirty="0">
                <a:solidFill>
                  <a:srgbClr val="1620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36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767" y="1643356"/>
            <a:ext cx="10566433" cy="4401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1620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767" y="812766"/>
            <a:ext cx="10566452" cy="5257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3600" dirty="0">
                <a:solidFill>
                  <a:srgbClr val="1620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36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767" y="1643356"/>
            <a:ext cx="10566433" cy="4401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1620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0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arklı hızlarda yükselen üç eğri">    </p:cNvPr>
          <p:cNvPicPr>
            <a:picLocks noChangeAspect="1"/>
          </p:cNvPicPr>
          <p:nvPr/>
        </p:nvPicPr>
        <p:blipFill>
          <a:blip r:embed="rId1">
            <a:alphaModFix amt="90000"/>
          </a:blip>
          <a:srcRect l="0" r="0" t="0" b="0"/>
          <a:stretch/>
        </p:blipFill>
        <p:spPr>
          <a:xfrm>
            <a:off x="6553191" y="1142945"/>
            <a:ext cx="4825959" cy="457198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767" y="1836374"/>
            <a:ext cx="10883445" cy="27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F2A65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VERİ YAPILARI · 1. HAFTA</a:t>
            </a:r>
            <a:endParaRPr lang="en-US" sz="1400" dirty="0"/>
          </a:p>
        </p:txBody>
      </p:sp>
      <p:sp>
        <p:nvSpPr>
          <p:cNvPr id="4" name="Text 1"/>
          <p:cNvSpPr/>
          <p:nvPr>
            <p:ph type="title"/>
          </p:nvPr>
        </p:nvSpPr>
        <p:spPr>
          <a:xfrm>
            <a:off x="812767" y="2339220"/>
            <a:ext cx="7194550" cy="20574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8000"/>
              </a:lnSpc>
              <a:buNone/>
            </a:pPr>
            <a:r>
              <a:rPr lang="en-US" sz="8000" b="1" i="0" dirty="0">
                <a:solidFill>
                  <a:srgbClr val="F7F5F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Big O Notasyonu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812767" y="4625247"/>
            <a:ext cx="5886450" cy="4216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120"/>
              </a:lnSpc>
              <a:buNone/>
            </a:pPr>
            <a:r>
              <a:rPr lang="en-US" sz="2400" dirty="0">
                <a:solidFill>
                  <a:srgbClr val="B9C2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Veri büyüdükçe iş nasıl büyür?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7" y="2159041"/>
            <a:ext cx="4970737" cy="18034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4000"/>
              </a:lnSpc>
              <a:buNone/>
            </a:pPr>
            <a:r>
              <a:rPr lang="en-US" sz="14000" b="1" dirty="0">
                <a:solidFill>
                  <a:srgbClr val="B04A1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1000</a:t>
            </a:r>
            <a:endParaRPr lang="en-US" sz="14000" dirty="0"/>
          </a:p>
        </p:txBody>
      </p:sp>
      <p:sp>
        <p:nvSpPr>
          <p:cNvPr id="3" name="Text 1"/>
          <p:cNvSpPr/>
          <p:nvPr/>
        </p:nvSpPr>
        <p:spPr>
          <a:xfrm>
            <a:off x="812767" y="4038616"/>
            <a:ext cx="4970737" cy="6856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000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sınav kâğıdı, öğrenci numarasına göre sıralı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6248300" y="2125968"/>
            <a:ext cx="5284846" cy="27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5E67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BİR TAHMİN</a:t>
            </a:r>
            <a:endParaRPr lang="en-US" sz="1400" dirty="0"/>
          </a:p>
        </p:txBody>
      </p:sp>
      <p:sp>
        <p:nvSpPr>
          <p:cNvPr id="5" name="Text 3"/>
          <p:cNvSpPr/>
          <p:nvPr>
            <p:ph type="title"/>
          </p:nvPr>
        </p:nvSpPr>
        <p:spPr>
          <a:xfrm>
            <a:off x="6248300" y="2628814"/>
            <a:ext cx="5284846" cy="21285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40"/>
              </a:lnSpc>
              <a:buNone/>
            </a:pPr>
            <a:r>
              <a:rPr lang="en-US" sz="3600" b="1" i="0" dirty="0">
                <a:solidFill>
                  <a:srgbClr val="1620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Birinizin kâğıdını arıyorum. En kötü ihtimalle kaç kâğıda bakarım?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67" y="812766"/>
            <a:ext cx="10883445" cy="5511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40"/>
              </a:lnSpc>
              <a:buNone/>
            </a:pPr>
            <a:r>
              <a:rPr lang="en-US" sz="3600" b="1" i="0" dirty="0">
                <a:solidFill>
                  <a:srgbClr val="1620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Aynı iş için iki yol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812767" y="1643311"/>
            <a:ext cx="5134157" cy="2798795"/>
          </a:xfrm>
          <a:prstGeom prst="roundRect">
            <a:avLst>
              <a:gd name="adj" fmla="val 5445"/>
            </a:avLst>
          </a:prstGeom>
          <a:solidFill>
            <a:srgbClr val="ECE8DF"/>
          </a:solidFill>
          <a:ln/>
        </p:spPr>
      </p:sp>
      <p:sp>
        <p:nvSpPr>
          <p:cNvPr id="4" name="Text 2"/>
          <p:cNvSpPr/>
          <p:nvPr/>
        </p:nvSpPr>
        <p:spPr>
          <a:xfrm>
            <a:off x="1117520" y="1948062"/>
            <a:ext cx="4660390" cy="3606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1620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Tek tek bakmak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117520" y="2384901"/>
            <a:ext cx="4660390" cy="27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E67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doğrusal arama, </a:t>
            </a:r>
            <a:r>
              <a:rPr lang="en-US" sz="1400" i="1" dirty="0">
                <a:solidFill>
                  <a:srgbClr val="5E67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linear search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117520" y="2735335"/>
            <a:ext cx="4660390" cy="10414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8000"/>
              </a:lnSpc>
              <a:buNone/>
            </a:pPr>
            <a:r>
              <a:rPr lang="en-US" sz="8000" b="1" dirty="0">
                <a:solidFill>
                  <a:srgbClr val="1620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1000</a:t>
            </a:r>
            <a:endParaRPr lang="en-US" sz="8000" dirty="0"/>
          </a:p>
        </p:txBody>
      </p:sp>
      <p:sp>
        <p:nvSpPr>
          <p:cNvPr id="7" name="Text 5"/>
          <p:cNvSpPr/>
          <p:nvPr/>
        </p:nvSpPr>
        <p:spPr>
          <a:xfrm>
            <a:off x="1117520" y="3852925"/>
            <a:ext cx="4660390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bakış, kâğıt en sondaysa ya da hiç yoksa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264377" y="1656011"/>
            <a:ext cx="5102142" cy="2773395"/>
          </a:xfrm>
          <a:prstGeom prst="roundRect">
            <a:avLst>
              <a:gd name="adj" fmla="val 5037"/>
            </a:avLst>
          </a:prstGeom>
          <a:solidFill>
            <a:srgbClr val="F7F5F0"/>
          </a:solidFill>
          <a:ln w="25400">
            <a:solidFill>
              <a:srgbClr val="B04A1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553122" y="1944756"/>
            <a:ext cx="4660390" cy="3606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B04A1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Ortadan bölmek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6553122" y="2381594"/>
            <a:ext cx="4660390" cy="27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E67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ikili arama, </a:t>
            </a:r>
            <a:r>
              <a:rPr lang="en-US" sz="1400" i="1" dirty="0">
                <a:solidFill>
                  <a:srgbClr val="5E67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binary search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53122" y="2732029"/>
            <a:ext cx="4660390" cy="10414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8000"/>
              </a:lnSpc>
              <a:buNone/>
            </a:pPr>
            <a:r>
              <a:rPr lang="en-US" sz="8000" b="1" dirty="0">
                <a:solidFill>
                  <a:srgbClr val="B04A1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10</a:t>
            </a:r>
            <a:endParaRPr lang="en-US" sz="8000" dirty="0"/>
          </a:p>
        </p:txBody>
      </p:sp>
      <p:sp>
        <p:nvSpPr>
          <p:cNvPr id="12" name="Text 10"/>
          <p:cNvSpPr/>
          <p:nvPr/>
        </p:nvSpPr>
        <p:spPr>
          <a:xfrm>
            <a:off x="6553122" y="3849618"/>
            <a:ext cx="4660390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bakış, her seferinde kalanın yarısını atarak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12767" y="4746859"/>
            <a:ext cx="680682" cy="401147"/>
          </a:xfrm>
          <a:prstGeom prst="roundRect">
            <a:avLst>
              <a:gd name="adj" fmla="val 18996"/>
            </a:avLst>
          </a:prstGeom>
          <a:solidFill>
            <a:srgbClr val="ECE8DF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6202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1000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595010" y="4746859"/>
            <a:ext cx="574022" cy="401147"/>
          </a:xfrm>
          <a:prstGeom prst="roundRect">
            <a:avLst>
              <a:gd name="adj" fmla="val 18996"/>
            </a:avLst>
          </a:prstGeom>
          <a:solidFill>
            <a:srgbClr val="ECE8DF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6202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500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2270593" y="4746859"/>
            <a:ext cx="574022" cy="401147"/>
          </a:xfrm>
          <a:prstGeom prst="roundRect">
            <a:avLst>
              <a:gd name="adj" fmla="val 18996"/>
            </a:avLst>
          </a:prstGeom>
          <a:solidFill>
            <a:srgbClr val="ECE8DF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6202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250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2946177" y="4746859"/>
            <a:ext cx="574022" cy="401147"/>
          </a:xfrm>
          <a:prstGeom prst="roundRect">
            <a:avLst>
              <a:gd name="adj" fmla="val 18996"/>
            </a:avLst>
          </a:prstGeom>
          <a:solidFill>
            <a:srgbClr val="ECE8DF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6202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125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621760" y="4746859"/>
            <a:ext cx="467362" cy="401147"/>
          </a:xfrm>
          <a:prstGeom prst="roundRect">
            <a:avLst>
              <a:gd name="adj" fmla="val 18996"/>
            </a:avLst>
          </a:prstGeom>
          <a:solidFill>
            <a:srgbClr val="ECE8DF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6202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63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190683" y="4746859"/>
            <a:ext cx="467362" cy="401147"/>
          </a:xfrm>
          <a:prstGeom prst="roundRect">
            <a:avLst>
              <a:gd name="adj" fmla="val 18996"/>
            </a:avLst>
          </a:prstGeom>
          <a:solidFill>
            <a:srgbClr val="ECE8DF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6202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32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759606" y="4746859"/>
            <a:ext cx="467362" cy="401147"/>
          </a:xfrm>
          <a:prstGeom prst="roundRect">
            <a:avLst>
              <a:gd name="adj" fmla="val 18996"/>
            </a:avLst>
          </a:prstGeom>
          <a:solidFill>
            <a:srgbClr val="ECE8DF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6202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16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328529" y="4746859"/>
            <a:ext cx="360701" cy="401147"/>
          </a:xfrm>
          <a:prstGeom prst="roundRect">
            <a:avLst>
              <a:gd name="adj" fmla="val 21126"/>
            </a:avLst>
          </a:prstGeom>
          <a:solidFill>
            <a:srgbClr val="ECE8DF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6202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8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5790792" y="4746859"/>
            <a:ext cx="360701" cy="401147"/>
          </a:xfrm>
          <a:prstGeom prst="roundRect">
            <a:avLst>
              <a:gd name="adj" fmla="val 21126"/>
            </a:avLst>
          </a:prstGeom>
          <a:solidFill>
            <a:srgbClr val="ECE8DF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6202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4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6253055" y="4746859"/>
            <a:ext cx="360701" cy="401147"/>
          </a:xfrm>
          <a:prstGeom prst="roundRect">
            <a:avLst>
              <a:gd name="adj" fmla="val 21126"/>
            </a:avLst>
          </a:prstGeom>
          <a:solidFill>
            <a:srgbClr val="ECE8DF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6202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2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715318" y="4746859"/>
            <a:ext cx="360701" cy="401147"/>
          </a:xfrm>
          <a:prstGeom prst="roundRect">
            <a:avLst>
              <a:gd name="adj" fmla="val 21126"/>
            </a:avLst>
          </a:prstGeom>
          <a:solidFill>
            <a:srgbClr val="B04A16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F7F5F0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1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620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67" y="812766"/>
            <a:ext cx="10883445" cy="5511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40"/>
              </a:lnSpc>
              <a:buNone/>
            </a:pPr>
            <a:r>
              <a:rPr lang="en-US" sz="3600" b="1" i="0" dirty="0">
                <a:solidFill>
                  <a:srgbClr val="F7F5F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Peki 1 milyon kâğıt olsaydı?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12767" y="2740710"/>
            <a:ext cx="6210266" cy="11684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9000"/>
              </a:lnSpc>
              <a:buNone/>
            </a:pPr>
            <a:r>
              <a:rPr lang="en-US" sz="9000" b="1" dirty="0">
                <a:solidFill>
                  <a:srgbClr val="B9C2CC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1.000.000</a:t>
            </a:r>
            <a:endParaRPr lang="en-US" sz="9000" dirty="0"/>
          </a:p>
        </p:txBody>
      </p:sp>
      <p:sp>
        <p:nvSpPr>
          <p:cNvPr id="4" name="Text 2"/>
          <p:cNvSpPr/>
          <p:nvPr/>
        </p:nvSpPr>
        <p:spPr>
          <a:xfrm>
            <a:off x="812767" y="3959861"/>
            <a:ext cx="5768712" cy="3454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B9C2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bakış, tek tek bakarak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023033" y="2740710"/>
            <a:ext cx="2358583" cy="11684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9000"/>
              </a:lnSpc>
              <a:buNone/>
            </a:pPr>
            <a:r>
              <a:rPr lang="en-US" sz="9000" b="1" dirty="0">
                <a:solidFill>
                  <a:srgbClr val="F2A65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20</a:t>
            </a:r>
            <a:endParaRPr lang="en-US" sz="9000" dirty="0"/>
          </a:p>
        </p:txBody>
      </p:sp>
      <p:sp>
        <p:nvSpPr>
          <p:cNvPr id="6" name="Text 4"/>
          <p:cNvSpPr/>
          <p:nvPr/>
        </p:nvSpPr>
        <p:spPr>
          <a:xfrm>
            <a:off x="7023033" y="3959861"/>
            <a:ext cx="2747863" cy="3454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F2A65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bakış, ortadan bölerek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12767" y="5681996"/>
            <a:ext cx="10883445" cy="3885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60"/>
              </a:lnSpc>
              <a:buNone/>
            </a:pPr>
            <a:r>
              <a:rPr lang="en-US" sz="2200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Bugün bu farkın adını koyacağız. </a:t>
            </a:r>
            <a:r>
              <a:rPr lang="en-US" sz="2200" b="1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Adı Big O.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67" y="812766"/>
            <a:ext cx="10883445" cy="5511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40"/>
              </a:lnSpc>
              <a:buNone/>
            </a:pPr>
            <a:r>
              <a:rPr lang="en-US" sz="3600" b="1" i="0" dirty="0">
                <a:solidFill>
                  <a:srgbClr val="1620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Veri tipi ve veri yapısı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812767" y="1643311"/>
            <a:ext cx="5134157" cy="2328747"/>
          </a:xfrm>
          <a:prstGeom prst="roundRect">
            <a:avLst>
              <a:gd name="adj" fmla="val 6544"/>
            </a:avLst>
          </a:prstGeom>
          <a:solidFill>
            <a:srgbClr val="ECE8DF"/>
          </a:solidFill>
          <a:ln/>
        </p:spPr>
      </p:sp>
      <p:sp>
        <p:nvSpPr>
          <p:cNvPr id="4" name="Text 2"/>
          <p:cNvSpPr/>
          <p:nvPr/>
        </p:nvSpPr>
        <p:spPr>
          <a:xfrm>
            <a:off x="1117520" y="1948061"/>
            <a:ext cx="4660390" cy="27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5E67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VERİ TİPİ · DATA TYPE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117520" y="2349277"/>
            <a:ext cx="4660390" cy="3606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1620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Tek bir değer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117520" y="2836897"/>
            <a:ext cx="596828" cy="393637"/>
          </a:xfrm>
          <a:prstGeom prst="roundRect">
            <a:avLst>
              <a:gd name="adj" fmla="val 19358"/>
            </a:avLst>
          </a:prstGeom>
          <a:solidFill>
            <a:srgbClr val="F7F5F0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6202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int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815910" y="2836897"/>
            <a:ext cx="825376" cy="393637"/>
          </a:xfrm>
          <a:prstGeom prst="roundRect">
            <a:avLst>
              <a:gd name="adj" fmla="val 19358"/>
            </a:avLst>
          </a:prstGeom>
          <a:solidFill>
            <a:srgbClr val="F7F5F0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6202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float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2742847" y="2836897"/>
            <a:ext cx="596828" cy="393637"/>
          </a:xfrm>
          <a:prstGeom prst="roundRect">
            <a:avLst>
              <a:gd name="adj" fmla="val 19358"/>
            </a:avLst>
          </a:prstGeom>
          <a:solidFill>
            <a:srgbClr val="F7F5F0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6202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str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3441237" y="2836897"/>
            <a:ext cx="711068" cy="393637"/>
          </a:xfrm>
          <a:prstGeom prst="roundRect">
            <a:avLst>
              <a:gd name="adj" fmla="val 19358"/>
            </a:avLst>
          </a:prstGeom>
          <a:solidFill>
            <a:srgbClr val="F7F5F0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6202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bool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1117520" y="3382876"/>
            <a:ext cx="4660390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45505C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42   3.14   "Elif"   True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264377" y="1656011"/>
            <a:ext cx="5102142" cy="2303347"/>
          </a:xfrm>
          <a:prstGeom prst="roundRect">
            <a:avLst>
              <a:gd name="adj" fmla="val 6065"/>
            </a:avLst>
          </a:prstGeom>
          <a:solidFill>
            <a:srgbClr val="F7F5F0"/>
          </a:solidFill>
          <a:ln w="25400">
            <a:solidFill>
              <a:srgbClr val="B04A1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553122" y="1944756"/>
            <a:ext cx="4660390" cy="27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B04A1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VERİ YAPISI · DATA STRUCTURE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553122" y="2345972"/>
            <a:ext cx="4660390" cy="3606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1620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Birçok değer ve aralarındaki ilişki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6553122" y="2833588"/>
            <a:ext cx="711068" cy="393637"/>
          </a:xfrm>
          <a:prstGeom prst="roundRect">
            <a:avLst>
              <a:gd name="adj" fmla="val 19358"/>
            </a:avLst>
          </a:prstGeom>
          <a:solidFill>
            <a:srgbClr val="ECE8DF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6202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list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7365752" y="2833588"/>
            <a:ext cx="711068" cy="393637"/>
          </a:xfrm>
          <a:prstGeom prst="roundRect">
            <a:avLst>
              <a:gd name="adj" fmla="val 19358"/>
            </a:avLst>
          </a:prstGeom>
          <a:solidFill>
            <a:srgbClr val="ECE8DF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6202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dict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8178381" y="2833588"/>
            <a:ext cx="596828" cy="393637"/>
          </a:xfrm>
          <a:prstGeom prst="roundRect">
            <a:avLst>
              <a:gd name="adj" fmla="val 19358"/>
            </a:avLst>
          </a:prstGeom>
          <a:solidFill>
            <a:srgbClr val="ECE8DF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6202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set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876771" y="2833588"/>
            <a:ext cx="825376" cy="393637"/>
          </a:xfrm>
          <a:prstGeom prst="roundRect">
            <a:avLst>
              <a:gd name="adj" fmla="val 19358"/>
            </a:avLst>
          </a:prstGeom>
          <a:solidFill>
            <a:srgbClr val="ECE8DF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6202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tuple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6553122" y="3379567"/>
            <a:ext cx="4660390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45505C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notlar = [85, 72, 90, 64]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12767" y="4276809"/>
            <a:ext cx="10883445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Veri yapıları bir programlama diline bağlı değildir. Python bu fikirleri göstermek için kullandığımız araç.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67" y="812766"/>
            <a:ext cx="10883445" cy="5511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40"/>
              </a:lnSpc>
              <a:buNone/>
            </a:pPr>
            <a:r>
              <a:rPr lang="en-US" sz="3600" b="1" i="0" dirty="0">
                <a:solidFill>
                  <a:srgbClr val="1620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Veri yapılarının iki ailesi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12767" y="1592529"/>
            <a:ext cx="5232400" cy="27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5E67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DÖNEMİN İLK YARISI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12767" y="1892182"/>
            <a:ext cx="1399604" cy="3606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1620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Doğrusal</a:t>
            </a:r>
            <a:endParaRPr lang="en-US" sz="2200" dirty="0"/>
          </a:p>
        </p:txBody>
      </p:sp>
      <p:pic>
        <p:nvPicPr>
          <p:cNvPr id="5" name="Image 0" descr="Arka arkaya bağlı dört kutu">    </p:cNvPr>
          <p:cNvPicPr>
            <a:picLocks noChangeAspect="1"/>
          </p:cNvPicPr>
          <p:nvPr/>
        </p:nvPicPr>
        <p:blipFill>
          <a:blip r:embed="rId1"/>
          <a:srcRect l="-1" r="-1" t="0" b="0"/>
          <a:stretch/>
        </p:blipFill>
        <p:spPr>
          <a:xfrm>
            <a:off x="2212371" y="1920087"/>
            <a:ext cx="1270000" cy="27939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12767" y="2278239"/>
            <a:ext cx="5232400" cy="27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Linear. Elemanlar tek bir sıra halinde.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812767" y="2679455"/>
            <a:ext cx="2463794" cy="1419586"/>
          </a:xfrm>
          <a:prstGeom prst="roundRect">
            <a:avLst>
              <a:gd name="adj" fmla="val 8946"/>
            </a:avLst>
          </a:prstGeom>
          <a:solidFill>
            <a:srgbClr val="ECE8DF"/>
          </a:solidFill>
          <a:ln/>
        </p:spPr>
      </p:sp>
      <p:sp>
        <p:nvSpPr>
          <p:cNvPr id="8" name="Text 5"/>
          <p:cNvSpPr/>
          <p:nvPr/>
        </p:nvSpPr>
        <p:spPr>
          <a:xfrm>
            <a:off x="990534" y="2831799"/>
            <a:ext cx="2171508" cy="3454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1620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Dizi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990534" y="3202629"/>
            <a:ext cx="2171508" cy="2564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i="1" dirty="0">
                <a:solidFill>
                  <a:srgbClr val="B04A1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array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990534" y="3484507"/>
            <a:ext cx="2171508" cy="2564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yan yana kutular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3428903" y="2679455"/>
            <a:ext cx="2463863" cy="1419586"/>
          </a:xfrm>
          <a:prstGeom prst="roundRect">
            <a:avLst>
              <a:gd name="adj" fmla="val 8946"/>
            </a:avLst>
          </a:prstGeom>
          <a:solidFill>
            <a:srgbClr val="ECE8DF"/>
          </a:solidFill>
          <a:ln/>
        </p:spPr>
      </p:sp>
      <p:sp>
        <p:nvSpPr>
          <p:cNvPr id="12" name="Text 9"/>
          <p:cNvSpPr/>
          <p:nvPr/>
        </p:nvSpPr>
        <p:spPr>
          <a:xfrm>
            <a:off x="3606670" y="2831799"/>
            <a:ext cx="2171579" cy="3454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1620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Bağlı liste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3606670" y="3202629"/>
            <a:ext cx="2171579" cy="2564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i="1" dirty="0">
                <a:solidFill>
                  <a:srgbClr val="B04A1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linked list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3606670" y="3484507"/>
            <a:ext cx="2171579" cy="4875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her eleman sonrakini gösterir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812767" y="4251384"/>
            <a:ext cx="2463794" cy="1188489"/>
          </a:xfrm>
          <a:prstGeom prst="roundRect">
            <a:avLst>
              <a:gd name="adj" fmla="val 10686"/>
            </a:avLst>
          </a:prstGeom>
          <a:solidFill>
            <a:srgbClr val="ECE8DF"/>
          </a:solidFill>
          <a:ln/>
        </p:spPr>
      </p:sp>
      <p:sp>
        <p:nvSpPr>
          <p:cNvPr id="16" name="Text 13"/>
          <p:cNvSpPr/>
          <p:nvPr/>
        </p:nvSpPr>
        <p:spPr>
          <a:xfrm>
            <a:off x="990534" y="4403728"/>
            <a:ext cx="2171508" cy="3454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1620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Yığın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990534" y="4774558"/>
            <a:ext cx="2171508" cy="2564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i="1" dirty="0">
                <a:solidFill>
                  <a:srgbClr val="B04A1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stack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990534" y="5056436"/>
            <a:ext cx="2171508" cy="2564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üst üste tabaklar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3428903" y="4251384"/>
            <a:ext cx="2463863" cy="1188489"/>
          </a:xfrm>
          <a:prstGeom prst="roundRect">
            <a:avLst>
              <a:gd name="adj" fmla="val 10686"/>
            </a:avLst>
          </a:prstGeom>
          <a:solidFill>
            <a:srgbClr val="ECE8DF"/>
          </a:solidFill>
          <a:ln/>
        </p:spPr>
      </p:sp>
      <p:sp>
        <p:nvSpPr>
          <p:cNvPr id="20" name="Text 17"/>
          <p:cNvSpPr/>
          <p:nvPr/>
        </p:nvSpPr>
        <p:spPr>
          <a:xfrm>
            <a:off x="3606670" y="4403728"/>
            <a:ext cx="2171579" cy="3454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1620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Kuyruk</a:t>
            </a: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3606670" y="4774558"/>
            <a:ext cx="2171579" cy="2564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i="1" dirty="0">
                <a:solidFill>
                  <a:srgbClr val="B04A1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queue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3606670" y="5056436"/>
            <a:ext cx="2171579" cy="2564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banka sırası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6299150" y="1592529"/>
            <a:ext cx="5232471" cy="27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5E67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DÖNEMİN İKİNCİ YARISI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6299150" y="1914990"/>
            <a:ext cx="2616137" cy="3606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1620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Doğrusal olmayan</a:t>
            </a:r>
            <a:endParaRPr lang="en-US" sz="2200" dirty="0"/>
          </a:p>
        </p:txBody>
      </p:sp>
      <p:pic>
        <p:nvPicPr>
          <p:cNvPr id="25" name="Image 1" descr="Kökten dallanan küçük bir ağaç">    </p:cNvPr>
          <p:cNvPicPr>
            <a:picLocks noChangeAspect="1"/>
          </p:cNvPicPr>
          <p:nvPr/>
        </p:nvPicPr>
        <p:blipFill>
          <a:blip r:embed="rId2"/>
          <a:srcRect l="-5" r="-5" t="0" b="0"/>
          <a:stretch/>
        </p:blipFill>
        <p:spPr>
          <a:xfrm>
            <a:off x="8915287" y="1892182"/>
            <a:ext cx="1270000" cy="380959"/>
          </a:xfrm>
          <a:prstGeom prst="rect">
            <a:avLst/>
          </a:prstGeom>
        </p:spPr>
      </p:pic>
      <p:sp>
        <p:nvSpPr>
          <p:cNvPr id="26" name="Text 22"/>
          <p:cNvSpPr/>
          <p:nvPr/>
        </p:nvSpPr>
        <p:spPr>
          <a:xfrm>
            <a:off x="6299150" y="2323923"/>
            <a:ext cx="5232471" cy="27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Non-linear. Elemanlar dallanır, ağ kurar.</a:t>
            </a:r>
            <a:endParaRPr lang="en-US" sz="1400" dirty="0"/>
          </a:p>
        </p:txBody>
      </p:sp>
      <p:sp>
        <p:nvSpPr>
          <p:cNvPr id="27" name="Shape 23"/>
          <p:cNvSpPr/>
          <p:nvPr/>
        </p:nvSpPr>
        <p:spPr>
          <a:xfrm>
            <a:off x="6299150" y="2725139"/>
            <a:ext cx="2463863" cy="1188489"/>
          </a:xfrm>
          <a:prstGeom prst="roundRect">
            <a:avLst>
              <a:gd name="adj" fmla="val 10686"/>
            </a:avLst>
          </a:prstGeom>
          <a:solidFill>
            <a:srgbClr val="ECE8DF"/>
          </a:solidFill>
          <a:ln/>
        </p:spPr>
      </p:sp>
      <p:sp>
        <p:nvSpPr>
          <p:cNvPr id="28" name="Text 24"/>
          <p:cNvSpPr/>
          <p:nvPr/>
        </p:nvSpPr>
        <p:spPr>
          <a:xfrm>
            <a:off x="6476917" y="2877480"/>
            <a:ext cx="2171579" cy="3454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1620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Ağaç</a:t>
            </a:r>
            <a:endParaRPr lang="en-US" sz="1800" dirty="0"/>
          </a:p>
        </p:txBody>
      </p:sp>
      <p:sp>
        <p:nvSpPr>
          <p:cNvPr id="29" name="Text 25"/>
          <p:cNvSpPr/>
          <p:nvPr/>
        </p:nvSpPr>
        <p:spPr>
          <a:xfrm>
            <a:off x="6476917" y="3248310"/>
            <a:ext cx="2171579" cy="2564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i="1" dirty="0">
                <a:solidFill>
                  <a:srgbClr val="B04A1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tree</a:t>
            </a:r>
            <a:endParaRPr lang="en-US" sz="1300" dirty="0"/>
          </a:p>
        </p:txBody>
      </p:sp>
      <p:sp>
        <p:nvSpPr>
          <p:cNvPr id="30" name="Text 26"/>
          <p:cNvSpPr/>
          <p:nvPr/>
        </p:nvSpPr>
        <p:spPr>
          <a:xfrm>
            <a:off x="6476917" y="3530188"/>
            <a:ext cx="2171579" cy="2564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klasör yapısı gibi</a:t>
            </a:r>
            <a:endParaRPr lang="en-US" sz="1300" dirty="0"/>
          </a:p>
        </p:txBody>
      </p:sp>
      <p:sp>
        <p:nvSpPr>
          <p:cNvPr id="31" name="Shape 27"/>
          <p:cNvSpPr/>
          <p:nvPr/>
        </p:nvSpPr>
        <p:spPr>
          <a:xfrm>
            <a:off x="8915356" y="2725139"/>
            <a:ext cx="2463863" cy="1188489"/>
          </a:xfrm>
          <a:prstGeom prst="roundRect">
            <a:avLst>
              <a:gd name="adj" fmla="val 10686"/>
            </a:avLst>
          </a:prstGeom>
          <a:solidFill>
            <a:srgbClr val="ECE8DF"/>
          </a:solidFill>
          <a:ln/>
        </p:spPr>
      </p:sp>
      <p:sp>
        <p:nvSpPr>
          <p:cNvPr id="32" name="Text 28"/>
          <p:cNvSpPr/>
          <p:nvPr/>
        </p:nvSpPr>
        <p:spPr>
          <a:xfrm>
            <a:off x="9093122" y="2877480"/>
            <a:ext cx="2171579" cy="3454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1620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Heap</a:t>
            </a:r>
            <a:endParaRPr lang="en-US" sz="1800" dirty="0"/>
          </a:p>
        </p:txBody>
      </p:sp>
      <p:sp>
        <p:nvSpPr>
          <p:cNvPr id="33" name="Text 29"/>
          <p:cNvSpPr/>
          <p:nvPr/>
        </p:nvSpPr>
        <p:spPr>
          <a:xfrm>
            <a:off x="9093122" y="3248310"/>
            <a:ext cx="2171579" cy="2564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i="1" dirty="0">
                <a:solidFill>
                  <a:srgbClr val="B04A1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heap</a:t>
            </a:r>
            <a:endParaRPr lang="en-US" sz="1300" dirty="0"/>
          </a:p>
        </p:txBody>
      </p:sp>
      <p:sp>
        <p:nvSpPr>
          <p:cNvPr id="34" name="Text 30"/>
          <p:cNvSpPr/>
          <p:nvPr/>
        </p:nvSpPr>
        <p:spPr>
          <a:xfrm>
            <a:off x="9093122" y="3530188"/>
            <a:ext cx="2171579" cy="2564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en büyük hep tepede</a:t>
            </a:r>
            <a:endParaRPr lang="en-US" sz="1300" dirty="0"/>
          </a:p>
        </p:txBody>
      </p:sp>
      <p:sp>
        <p:nvSpPr>
          <p:cNvPr id="35" name="Shape 31"/>
          <p:cNvSpPr/>
          <p:nvPr/>
        </p:nvSpPr>
        <p:spPr>
          <a:xfrm>
            <a:off x="6299150" y="4065969"/>
            <a:ext cx="2463863" cy="1188489"/>
          </a:xfrm>
          <a:prstGeom prst="roundRect">
            <a:avLst>
              <a:gd name="adj" fmla="val 10686"/>
            </a:avLst>
          </a:prstGeom>
          <a:solidFill>
            <a:srgbClr val="ECE8DF"/>
          </a:solidFill>
          <a:ln/>
        </p:spPr>
      </p:sp>
      <p:sp>
        <p:nvSpPr>
          <p:cNvPr id="36" name="Text 32"/>
          <p:cNvSpPr/>
          <p:nvPr/>
        </p:nvSpPr>
        <p:spPr>
          <a:xfrm>
            <a:off x="6476917" y="4218313"/>
            <a:ext cx="2171579" cy="3454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1620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Graf</a:t>
            </a:r>
            <a:endParaRPr lang="en-US" sz="1800" dirty="0"/>
          </a:p>
        </p:txBody>
      </p:sp>
      <p:sp>
        <p:nvSpPr>
          <p:cNvPr id="37" name="Text 33"/>
          <p:cNvSpPr/>
          <p:nvPr/>
        </p:nvSpPr>
        <p:spPr>
          <a:xfrm>
            <a:off x="6476917" y="4589143"/>
            <a:ext cx="2171579" cy="2564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i="1" dirty="0">
                <a:solidFill>
                  <a:srgbClr val="B04A1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graph</a:t>
            </a:r>
            <a:endParaRPr lang="en-US" sz="1300" dirty="0"/>
          </a:p>
        </p:txBody>
      </p:sp>
      <p:sp>
        <p:nvSpPr>
          <p:cNvPr id="38" name="Text 34"/>
          <p:cNvSpPr/>
          <p:nvPr/>
        </p:nvSpPr>
        <p:spPr>
          <a:xfrm>
            <a:off x="6476917" y="4871021"/>
            <a:ext cx="2171579" cy="2564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harita, sosyal ağ</a:t>
            </a:r>
            <a:endParaRPr lang="en-US" sz="1300" dirty="0"/>
          </a:p>
        </p:txBody>
      </p:sp>
      <p:sp>
        <p:nvSpPr>
          <p:cNvPr id="39" name="Shape 35"/>
          <p:cNvSpPr/>
          <p:nvPr/>
        </p:nvSpPr>
        <p:spPr>
          <a:xfrm>
            <a:off x="8915356" y="4065969"/>
            <a:ext cx="2463863" cy="1188489"/>
          </a:xfrm>
          <a:prstGeom prst="roundRect">
            <a:avLst>
              <a:gd name="adj" fmla="val 10686"/>
            </a:avLst>
          </a:prstGeom>
          <a:solidFill>
            <a:srgbClr val="ECE8DF"/>
          </a:solidFill>
          <a:ln/>
        </p:spPr>
      </p:sp>
      <p:sp>
        <p:nvSpPr>
          <p:cNvPr id="40" name="Text 36"/>
          <p:cNvSpPr/>
          <p:nvPr/>
        </p:nvSpPr>
        <p:spPr>
          <a:xfrm>
            <a:off x="9093122" y="4218313"/>
            <a:ext cx="2171579" cy="3454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1620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Trie</a:t>
            </a:r>
            <a:endParaRPr lang="en-US" sz="1800" dirty="0"/>
          </a:p>
        </p:txBody>
      </p:sp>
      <p:sp>
        <p:nvSpPr>
          <p:cNvPr id="41" name="Text 37"/>
          <p:cNvSpPr/>
          <p:nvPr/>
        </p:nvSpPr>
        <p:spPr>
          <a:xfrm>
            <a:off x="9093122" y="4589143"/>
            <a:ext cx="2171579" cy="2564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i="1" dirty="0">
                <a:solidFill>
                  <a:srgbClr val="B04A1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prefix tree</a:t>
            </a:r>
            <a:endParaRPr lang="en-US" sz="1300" dirty="0"/>
          </a:p>
        </p:txBody>
      </p:sp>
      <p:sp>
        <p:nvSpPr>
          <p:cNvPr id="42" name="Text 38"/>
          <p:cNvSpPr/>
          <p:nvPr/>
        </p:nvSpPr>
        <p:spPr>
          <a:xfrm>
            <a:off x="9093122" y="4871021"/>
            <a:ext cx="2171579" cy="2564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otomatik tamamlama</a:t>
            </a:r>
            <a:endParaRPr lang="en-US" sz="1300" dirty="0"/>
          </a:p>
        </p:txBody>
      </p:sp>
      <p:sp>
        <p:nvSpPr>
          <p:cNvPr id="43" name="Text 39"/>
          <p:cNvSpPr/>
          <p:nvPr/>
        </p:nvSpPr>
        <p:spPr>
          <a:xfrm>
            <a:off x="812767" y="5693845"/>
            <a:ext cx="10883445" cy="27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E67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Hash tablosu (</a:t>
            </a:r>
            <a:r>
              <a:rPr lang="en-US" sz="1400" i="1" dirty="0">
                <a:solidFill>
                  <a:srgbClr val="5E67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hash table</a:t>
            </a:r>
            <a:r>
              <a:rPr lang="en-US" sz="1400" dirty="0">
                <a:solidFill>
                  <a:srgbClr val="5E67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), yani Python'daki dict ve set, iki aileye de tam oturmaz. Ona ayrı bir hafta ayıracağız.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620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67" y="2095512"/>
            <a:ext cx="9156700" cy="5511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40"/>
              </a:lnSpc>
              <a:buNone/>
            </a:pPr>
            <a:r>
              <a:rPr lang="en-US" sz="3600" b="1" i="0" dirty="0">
                <a:solidFill>
                  <a:srgbClr val="F7F5F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Hangi işte hangi yapıyı seçeceğiz?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12767" y="2875276"/>
            <a:ext cx="9156700" cy="3885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60"/>
              </a:lnSpc>
              <a:buNone/>
            </a:pPr>
            <a:r>
              <a:rPr lang="en-US" sz="2200" dirty="0">
                <a:solidFill>
                  <a:srgbClr val="B9C2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Yapıları karşılaştırmak için ortak bir dile ihtiyacımız var.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12767" y="3492432"/>
            <a:ext cx="10883445" cy="1295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0000"/>
              </a:lnSpc>
              <a:buNone/>
            </a:pPr>
            <a:r>
              <a:rPr lang="en-US" sz="10000" b="1" dirty="0">
                <a:solidFill>
                  <a:srgbClr val="F2A65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Big O</a:t>
            </a:r>
            <a:endParaRPr lang="en-US" sz="10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67" y="812766"/>
            <a:ext cx="10883445" cy="5511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40"/>
              </a:lnSpc>
              <a:buNone/>
            </a:pPr>
            <a:r>
              <a:rPr lang="en-US" sz="3600" b="1" i="0" dirty="0">
                <a:solidFill>
                  <a:srgbClr val="1620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Hız nasıl ölçülür?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812767" y="1937246"/>
            <a:ext cx="5130849" cy="2265426"/>
          </a:xfrm>
          <a:prstGeom prst="roundRect">
            <a:avLst>
              <a:gd name="adj" fmla="val 6727"/>
            </a:avLst>
          </a:prstGeom>
          <a:solidFill>
            <a:srgbClr val="ECE8DF"/>
          </a:solidFill>
          <a:ln/>
        </p:spPr>
      </p:sp>
      <p:pic>
        <p:nvPicPr>
          <p:cNvPr id="4" name="Image 0" descr="Clock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117520" y="2242000"/>
            <a:ext cx="355534" cy="35553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117520" y="2724519"/>
            <a:ext cx="4656983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Eski dizüstü bilgisayar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1117520" y="3135933"/>
            <a:ext cx="4656983" cy="7873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6000"/>
              </a:lnSpc>
              <a:buNone/>
            </a:pPr>
            <a:r>
              <a:rPr lang="en-US" sz="6000" b="1" dirty="0">
                <a:solidFill>
                  <a:srgbClr val="1620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4 saniye</a:t>
            </a:r>
            <a:endParaRPr lang="en-US" sz="6000" dirty="0"/>
          </a:p>
        </p:txBody>
      </p:sp>
      <p:sp>
        <p:nvSpPr>
          <p:cNvPr id="7" name="Shape 4"/>
          <p:cNvSpPr/>
          <p:nvPr/>
        </p:nvSpPr>
        <p:spPr>
          <a:xfrm>
            <a:off x="6248369" y="1937246"/>
            <a:ext cx="5130849" cy="2265426"/>
          </a:xfrm>
          <a:prstGeom prst="roundRect">
            <a:avLst>
              <a:gd name="adj" fmla="val 6727"/>
            </a:avLst>
          </a:prstGeom>
          <a:solidFill>
            <a:srgbClr val="ECE8DF"/>
          </a:solidFill>
          <a:ln/>
        </p:spPr>
      </p:sp>
      <p:pic>
        <p:nvPicPr>
          <p:cNvPr id="8" name="Image 1" descr="Clock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553122" y="2242000"/>
            <a:ext cx="355534" cy="35553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553122" y="2724519"/>
            <a:ext cx="4656983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Yeni masaüstü bilgisayar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6553122" y="3135933"/>
            <a:ext cx="4656983" cy="7873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6000"/>
              </a:lnSpc>
              <a:buNone/>
            </a:pPr>
            <a:r>
              <a:rPr lang="en-US" sz="6000" b="1" dirty="0">
                <a:solidFill>
                  <a:srgbClr val="1620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1 saniye</a:t>
            </a:r>
            <a:endParaRPr lang="en-US" sz="6000" dirty="0"/>
          </a:p>
        </p:txBody>
      </p:sp>
      <p:sp>
        <p:nvSpPr>
          <p:cNvPr id="11" name="Text 7"/>
          <p:cNvSpPr/>
          <p:nvPr/>
        </p:nvSpPr>
        <p:spPr>
          <a:xfrm>
            <a:off x="812767" y="4801360"/>
            <a:ext cx="10883445" cy="4216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120"/>
              </a:lnSpc>
              <a:buNone/>
            </a:pPr>
            <a:r>
              <a:rPr lang="en-US" sz="2400" dirty="0">
                <a:solidFill>
                  <a:srgbClr val="1620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Aynı kod, iki farklı süre. O yüzden </a:t>
            </a:r>
            <a:r>
              <a:rPr lang="en-US" sz="2400" b="1" dirty="0">
                <a:solidFill>
                  <a:srgbClr val="B04A1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adımları sayarız.</a:t>
            </a:r>
            <a:endParaRPr lang="en-US" sz="2400" dirty="0"/>
          </a:p>
        </p:txBody>
      </p:sp>
      <p:sp>
        <p:nvSpPr>
          <p:cNvPr id="12" name="Text 8"/>
          <p:cNvSpPr/>
          <p:nvPr/>
        </p:nvSpPr>
        <p:spPr>
          <a:xfrm>
            <a:off x="812767" y="5796307"/>
            <a:ext cx="10883445" cy="27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E67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Adım dediğimiz şey temel işlem (</a:t>
            </a:r>
            <a:r>
              <a:rPr lang="en-US" sz="1400" i="1" dirty="0">
                <a:solidFill>
                  <a:srgbClr val="5E67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basic operation</a:t>
            </a:r>
            <a:r>
              <a:rPr lang="en-US" sz="1400" dirty="0">
                <a:solidFill>
                  <a:srgbClr val="5E67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). Karşılaştırma, atama ya da toplama gibi.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620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67" y="1933042"/>
            <a:ext cx="9810750" cy="173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6720"/>
              </a:lnSpc>
              <a:buNone/>
            </a:pPr>
            <a:r>
              <a:rPr lang="en-US" sz="6400" b="1" i="0" dirty="0">
                <a:solidFill>
                  <a:srgbClr val="F7F5F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Veri büyüdükçe iş nasıl </a:t>
            </a:r>
            <a:r>
              <a:rPr lang="en-US" sz="6400" b="1" i="0" dirty="0">
                <a:solidFill>
                  <a:srgbClr val="F2A65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büyüyor?</a:t>
            </a:r>
            <a:endParaRPr lang="en-US" sz="6400" dirty="0"/>
          </a:p>
        </p:txBody>
      </p:sp>
      <p:sp>
        <p:nvSpPr>
          <p:cNvPr id="3" name="Shape 1"/>
          <p:cNvSpPr/>
          <p:nvPr/>
        </p:nvSpPr>
        <p:spPr>
          <a:xfrm>
            <a:off x="825467" y="4096903"/>
            <a:ext cx="0" cy="827925"/>
          </a:xfrm>
          <a:prstGeom prst="line">
            <a:avLst/>
          </a:prstGeom>
          <a:noFill/>
          <a:ln w="25400">
            <a:solidFill>
              <a:srgbClr val="F2A65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38007" y="4147685"/>
            <a:ext cx="2102172" cy="4165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dirty="0">
                <a:solidFill>
                  <a:srgbClr val="F7F5F0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038007" y="4589624"/>
            <a:ext cx="2244135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B9C2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girdi boyutu, </a:t>
            </a:r>
            <a:r>
              <a:rPr lang="en-US" sz="1600" i="1" dirty="0">
                <a:solidFill>
                  <a:srgbClr val="B9C2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input size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3599595" y="4096903"/>
            <a:ext cx="0" cy="827925"/>
          </a:xfrm>
          <a:prstGeom prst="line">
            <a:avLst/>
          </a:prstGeom>
          <a:noFill/>
          <a:ln w="25400">
            <a:solidFill>
              <a:srgbClr val="3A485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12136" y="4147685"/>
            <a:ext cx="1293170" cy="4165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dirty="0">
                <a:solidFill>
                  <a:srgbClr val="F7F5F0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n = 40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3812136" y="4589624"/>
            <a:ext cx="1445562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B9C2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40 kişilik sınıf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575151" y="4096903"/>
            <a:ext cx="0" cy="827925"/>
          </a:xfrm>
          <a:prstGeom prst="line">
            <a:avLst/>
          </a:prstGeom>
          <a:noFill/>
          <a:ln w="25400">
            <a:solidFill>
              <a:srgbClr val="3A485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787691" y="4147685"/>
            <a:ext cx="2382490" cy="4165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dirty="0">
                <a:solidFill>
                  <a:srgbClr val="F7F5F0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n = 1.000.000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5787691" y="4589624"/>
            <a:ext cx="2244677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B9C2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 milyon satırlık dosya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67" y="812763"/>
            <a:ext cx="10883445" cy="5511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40"/>
              </a:lnSpc>
              <a:buNone/>
            </a:pPr>
            <a:r>
              <a:rPr lang="en-US" sz="3600" b="1" i="0" dirty="0">
                <a:solidFill>
                  <a:srgbClr val="1620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Karmaşıklık burada maliyet demek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12767" y="1643311"/>
            <a:ext cx="9156700" cy="7111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000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Kodun okunmasının zor ya da kolay olmasıyla ilgisi yok. Algoritmanın ne kadar kaynak harcadığını anlatır.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825467" y="2646474"/>
            <a:ext cx="5102142" cy="2453277"/>
          </a:xfrm>
          <a:prstGeom prst="roundRect">
            <a:avLst>
              <a:gd name="adj" fmla="val 5694"/>
            </a:avLst>
          </a:prstGeom>
          <a:solidFill>
            <a:srgbClr val="F7F5F0"/>
          </a:solidFill>
          <a:ln w="25400">
            <a:solidFill>
              <a:srgbClr val="B04A1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4213" y="2935219"/>
            <a:ext cx="4660390" cy="27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B04A1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ZAMAN KARMAŞIKLIĞI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114213" y="3285654"/>
            <a:ext cx="4660390" cy="27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i="1" dirty="0">
                <a:solidFill>
                  <a:srgbClr val="5E67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time complexity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14213" y="3636088"/>
            <a:ext cx="4660390" cy="4343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220"/>
              </a:lnSpc>
              <a:buNone/>
            </a:pPr>
            <a:r>
              <a:rPr lang="en-US" sz="2800" b="1" dirty="0">
                <a:solidFill>
                  <a:srgbClr val="1620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Kaç adım atıyor?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1114213" y="4146581"/>
            <a:ext cx="4660390" cy="27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Bugünün konusu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245062" y="2633774"/>
            <a:ext cx="5134157" cy="2478677"/>
          </a:xfrm>
          <a:prstGeom prst="roundRect">
            <a:avLst>
              <a:gd name="adj" fmla="val 6148"/>
            </a:avLst>
          </a:prstGeom>
          <a:solidFill>
            <a:srgbClr val="ECE8DF"/>
          </a:solidFill>
          <a:ln/>
        </p:spPr>
      </p:sp>
      <p:sp>
        <p:nvSpPr>
          <p:cNvPr id="10" name="Text 8"/>
          <p:cNvSpPr/>
          <p:nvPr/>
        </p:nvSpPr>
        <p:spPr>
          <a:xfrm>
            <a:off x="6549815" y="2938525"/>
            <a:ext cx="4660390" cy="27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5E67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BELLEK KARMAŞIKLIĞI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49815" y="3288959"/>
            <a:ext cx="4660390" cy="27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i="1" dirty="0">
                <a:solidFill>
                  <a:srgbClr val="5E67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space complexity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549815" y="3639393"/>
            <a:ext cx="4660390" cy="8432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220"/>
              </a:lnSpc>
              <a:buNone/>
            </a:pPr>
            <a:r>
              <a:rPr lang="en-US" sz="2800" b="1" dirty="0">
                <a:solidFill>
                  <a:srgbClr val="1620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Ne kadar ek yer kullanıyor?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6549815" y="4558823"/>
            <a:ext cx="4660390" cy="27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Kısaca değineceğiz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12767" y="6238236"/>
            <a:ext cx="1088337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7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Kavram, Hartmanis ve Stearns'ün 1965 tarihli makalesiyle yerleşti. İkisi bu çalışmayla 1993 Turing Ödülü'nü aldı.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67" y="812763"/>
            <a:ext cx="10883445" cy="5511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40"/>
              </a:lnSpc>
              <a:buNone/>
            </a:pPr>
            <a:r>
              <a:rPr lang="en-US" sz="3600" b="1" i="0" dirty="0">
                <a:solidFill>
                  <a:srgbClr val="1620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Big O nedir? </a:t>
            </a:r>
            <a:r>
              <a:rPr lang="en-US" sz="3600" b="1" i="0" dirty="0">
                <a:solidFill>
                  <a:srgbClr val="5E6773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Big O notation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838167" y="1694092"/>
            <a:ext cx="0" cy="954980"/>
          </a:xfrm>
          <a:prstGeom prst="line">
            <a:avLst/>
          </a:prstGeom>
          <a:noFill/>
          <a:ln w="50800">
            <a:solidFill>
              <a:srgbClr val="B04A1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166074" y="1744892"/>
            <a:ext cx="9132900" cy="878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60"/>
              </a:lnSpc>
              <a:buNone/>
            </a:pPr>
            <a:r>
              <a:rPr lang="en-US" sz="2800" dirty="0">
                <a:solidFill>
                  <a:srgbClr val="1620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Veri büyüdükçe işin </a:t>
            </a:r>
            <a:r>
              <a:rPr lang="en-US" sz="2800" dirty="0">
                <a:solidFill>
                  <a:srgbClr val="B04A1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en fazla</a:t>
            </a:r>
            <a:r>
              <a:rPr lang="en-US" sz="2800" dirty="0">
                <a:solidFill>
                  <a:srgbClr val="1620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 hangi hızla büyüdüğünü anlatan bir gösterim.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812767" y="3004604"/>
            <a:ext cx="10883445" cy="27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E67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En fazla diyoruz, çünkü Big O bir üst sınırdır (</a:t>
            </a:r>
            <a:r>
              <a:rPr lang="en-US" sz="1400" i="1" dirty="0">
                <a:solidFill>
                  <a:srgbClr val="5E67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upper bound</a:t>
            </a:r>
            <a:r>
              <a:rPr lang="en-US" sz="1400" dirty="0">
                <a:solidFill>
                  <a:srgbClr val="5E67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).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812767" y="3609014"/>
            <a:ext cx="6065090" cy="1813223"/>
          </a:xfrm>
          <a:prstGeom prst="roundRect">
            <a:avLst>
              <a:gd name="adj" fmla="val 8405"/>
            </a:avLst>
          </a:prstGeom>
          <a:solidFill>
            <a:srgbClr val="ECE8DF"/>
          </a:solidFill>
          <a:ln/>
        </p:spPr>
      </p:sp>
      <p:sp>
        <p:nvSpPr>
          <p:cNvPr id="7" name="Text 5"/>
          <p:cNvSpPr/>
          <p:nvPr/>
        </p:nvSpPr>
        <p:spPr>
          <a:xfrm>
            <a:off x="1117520" y="3913764"/>
            <a:ext cx="5619252" cy="27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5E67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SORULACAK TEK SORU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117520" y="4264199"/>
            <a:ext cx="5619252" cy="4343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220"/>
              </a:lnSpc>
              <a:buNone/>
            </a:pPr>
            <a:r>
              <a:rPr lang="en-US" sz="2800" b="1" dirty="0">
                <a:solidFill>
                  <a:srgbClr val="1620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Veri 2 katına çıkarsa iş ne olur?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7182610" y="3913764"/>
            <a:ext cx="4322507" cy="27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5E67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ADI NEREDEN GELİYOR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182610" y="4264199"/>
            <a:ext cx="4322507" cy="878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 harfi Almanca </a:t>
            </a:r>
            <a:r>
              <a:rPr lang="en-US" sz="1600" i="1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Ordnung</a:t>
            </a:r>
            <a:r>
              <a:rPr lang="en-US" sz="1600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yani mertebe kelimesinden gelir. Gösterimi 1894'te matematikçi Paul Bachmann önerdi.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67" y="812763"/>
            <a:ext cx="1640348" cy="7873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6000"/>
              </a:lnSpc>
              <a:buNone/>
            </a:pPr>
            <a:r>
              <a:rPr lang="en-US" sz="6000" b="1" i="0" dirty="0">
                <a:solidFill>
                  <a:srgbClr val="1620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O(1)</a:t>
            </a:r>
            <a:endParaRPr lang="en-US" sz="6000" dirty="0"/>
          </a:p>
        </p:txBody>
      </p:sp>
      <p:sp>
        <p:nvSpPr>
          <p:cNvPr id="3" name="Text 1"/>
          <p:cNvSpPr/>
          <p:nvPr/>
        </p:nvSpPr>
        <p:spPr>
          <a:xfrm>
            <a:off x="2453115" y="1183184"/>
            <a:ext cx="1810053" cy="3606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B04A1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Sabit zaman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263168" y="1240507"/>
            <a:ext cx="1465957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i="1" dirty="0">
                <a:solidFill>
                  <a:srgbClr val="5E67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constant time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12767" y="1650888"/>
            <a:ext cx="11379233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Günlük hayattan.</a:t>
            </a:r>
            <a:r>
              <a:rPr lang="en-US" sz="1600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Sınıf listesinde 5. sıradaki öğrenci kim? Liste ne kadar uzun olursa olsun doğrudan o satıra gideriz.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12767" y="2163862"/>
            <a:ext cx="10566452" cy="1561731"/>
          </a:xfrm>
          <a:prstGeom prst="roundRect">
            <a:avLst>
              <a:gd name="adj" fmla="val 9758"/>
            </a:avLst>
          </a:prstGeom>
          <a:solidFill>
            <a:srgbClr val="16202A"/>
          </a:solidFill>
          <a:ln/>
        </p:spPr>
      </p:sp>
      <p:sp>
        <p:nvSpPr>
          <p:cNvPr id="7" name="Text 5"/>
          <p:cNvSpPr/>
          <p:nvPr/>
        </p:nvSpPr>
        <p:spPr>
          <a:xfrm>
            <a:off x="1117520" y="2392412"/>
            <a:ext cx="4709146" cy="2920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F2A65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def</a:t>
            </a: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 </a:t>
            </a:r>
            <a:r>
              <a:rPr lang="en-US" sz="1400" dirty="0">
                <a:solidFill>
                  <a:srgbClr val="8FC1E3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ilk_eleman</a:t>
            </a: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(liste):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479" y="2401230"/>
            <a:ext cx="5284917" cy="2730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B9C2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Bir fonksiyon (function) tanımlıyoruz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117520" y="2671738"/>
            <a:ext cx="4709146" cy="2920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    </a:t>
            </a:r>
            <a:r>
              <a:rPr lang="en-US" sz="1400" dirty="0">
                <a:solidFill>
                  <a:srgbClr val="F2A65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return</a:t>
            </a: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 liste[0]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43479" y="2680556"/>
            <a:ext cx="5284917" cy="2730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F2A65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İlk elemanı doğrudan alır, listenin boyuna bakmaz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117520" y="2951069"/>
            <a:ext cx="4709146" cy="2920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liste = [7, 3, 9, 1, 5]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943479" y="2959888"/>
            <a:ext cx="5284917" cy="2730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B9C2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Beş elemanlı bir liste (list)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117520" y="3230395"/>
            <a:ext cx="4709146" cy="2920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ilk_eleman(liste)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943479" y="3239213"/>
            <a:ext cx="5284917" cy="2730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B9C2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Sonuç 7. Sıra numarası (index) 0'dan başlar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12767" y="3954140"/>
            <a:ext cx="10566452" cy="746690"/>
          </a:xfrm>
          <a:prstGeom prst="roundRect">
            <a:avLst>
              <a:gd name="adj" fmla="val 17008"/>
            </a:avLst>
          </a:prstGeom>
          <a:solidFill>
            <a:srgbClr val="ECE8DF"/>
          </a:solidFill>
          <a:ln/>
        </p:spPr>
      </p:sp>
      <p:sp>
        <p:nvSpPr>
          <p:cNvPr id="16" name="Text 14"/>
          <p:cNvSpPr/>
          <p:nvPr/>
        </p:nvSpPr>
        <p:spPr>
          <a:xfrm>
            <a:off x="1117520" y="4185239"/>
            <a:ext cx="2021169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Veri 2 katına çıkınca</a:t>
            </a:r>
            <a:endParaRPr lang="en-US" sz="1600" dirty="0"/>
          </a:p>
        </p:txBody>
      </p:sp>
      <p:pic>
        <p:nvPicPr>
          <p:cNvPr id="17" name="Image 0" descr="arrow-right">    </p:cNvPr>
          <p:cNvPicPr>
            <a:picLocks noChangeAspect="1"/>
          </p:cNvPicPr>
          <p:nvPr/>
        </p:nvPicPr>
        <p:blipFill>
          <a:blip r:embed="rId1"/>
          <a:srcRect l="-7" r="-7" t="0" b="0"/>
          <a:stretch/>
        </p:blipFill>
        <p:spPr>
          <a:xfrm>
            <a:off x="3138689" y="4213213"/>
            <a:ext cx="457164" cy="228548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3799044" y="4131909"/>
            <a:ext cx="1802805" cy="4165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620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iş aynı kalır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8842457" y="4220790"/>
            <a:ext cx="253676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B04A1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Turuncu satır Big O'nun kaynağı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67" y="812763"/>
            <a:ext cx="1780563" cy="7873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6000"/>
              </a:lnSpc>
              <a:buNone/>
            </a:pPr>
            <a:r>
              <a:rPr lang="en-US" sz="6000" b="1" i="0" dirty="0">
                <a:solidFill>
                  <a:srgbClr val="1620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O(n)</a:t>
            </a:r>
            <a:endParaRPr lang="en-US" sz="6000" dirty="0"/>
          </a:p>
        </p:txBody>
      </p:sp>
      <p:sp>
        <p:nvSpPr>
          <p:cNvPr id="3" name="Text 1"/>
          <p:cNvSpPr/>
          <p:nvPr/>
        </p:nvSpPr>
        <p:spPr>
          <a:xfrm>
            <a:off x="2593330" y="1183184"/>
            <a:ext cx="2290300" cy="3606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B04A1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Doğrusal zaman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883629" y="1240507"/>
            <a:ext cx="1153335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i="1" dirty="0">
                <a:solidFill>
                  <a:srgbClr val="5E67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linear time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12767" y="1650888"/>
            <a:ext cx="10883445" cy="5942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Günlük hayattan.</a:t>
            </a:r>
            <a:r>
              <a:rPr lang="en-US" sz="1600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Yoklama listesinde Elif var mı? Liste sırasız. En kötü durumda (worst case) Elif listede yoktur ve bütün isimlere bakarız.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12767" y="2448291"/>
            <a:ext cx="10566452" cy="1841059"/>
          </a:xfrm>
          <a:prstGeom prst="roundRect">
            <a:avLst>
              <a:gd name="adj" fmla="val 8278"/>
            </a:avLst>
          </a:prstGeom>
          <a:solidFill>
            <a:srgbClr val="16202A"/>
          </a:solidFill>
          <a:ln/>
        </p:spPr>
      </p:sp>
      <p:sp>
        <p:nvSpPr>
          <p:cNvPr id="7" name="Text 5"/>
          <p:cNvSpPr/>
          <p:nvPr/>
        </p:nvSpPr>
        <p:spPr>
          <a:xfrm>
            <a:off x="1117520" y="2676835"/>
            <a:ext cx="4709146" cy="2920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F2A65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def</a:t>
            </a: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 </a:t>
            </a:r>
            <a:r>
              <a:rPr lang="en-US" sz="1400" dirty="0">
                <a:solidFill>
                  <a:srgbClr val="8FC1E3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ara</a:t>
            </a: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(liste, aranan):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479" y="2685659"/>
            <a:ext cx="5284917" cy="2730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B9C2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İki girdi alır, liste ve aradığımız değer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117520" y="2956167"/>
            <a:ext cx="4709146" cy="2920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    </a:t>
            </a:r>
            <a:r>
              <a:rPr lang="en-US" sz="1400" dirty="0">
                <a:solidFill>
                  <a:srgbClr val="F2A65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for</a:t>
            </a: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 eleman </a:t>
            </a:r>
            <a:r>
              <a:rPr lang="en-US" sz="1400" dirty="0">
                <a:solidFill>
                  <a:srgbClr val="F2A65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in</a:t>
            </a: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 liste: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43479" y="2964985"/>
            <a:ext cx="5284917" cy="2730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F2A65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Döngü (loop) her elemana bir kez uğrar, n tur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117520" y="3235492"/>
            <a:ext cx="4709146" cy="2920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        </a:t>
            </a:r>
            <a:r>
              <a:rPr lang="en-US" sz="1400" dirty="0">
                <a:solidFill>
                  <a:srgbClr val="F2A65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if</a:t>
            </a: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 eleman == aranan: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943479" y="3244317"/>
            <a:ext cx="5284917" cy="2730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B9C2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Bu eleman aradığımız mı? == eşit mi demek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117520" y="3514824"/>
            <a:ext cx="4709146" cy="2920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            </a:t>
            </a:r>
            <a:r>
              <a:rPr lang="en-US" sz="1400" dirty="0">
                <a:solidFill>
                  <a:srgbClr val="F2A65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return</a:t>
            </a: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 True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943479" y="3523642"/>
            <a:ext cx="5284917" cy="2730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B9C2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Bulduk, True (doğru) döndürüp hemen çıkarız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117520" y="3794150"/>
            <a:ext cx="4709146" cy="2920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    </a:t>
            </a:r>
            <a:r>
              <a:rPr lang="en-US" sz="1400" dirty="0">
                <a:solidFill>
                  <a:srgbClr val="F2A65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return</a:t>
            </a: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 False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943479" y="3802968"/>
            <a:ext cx="5284917" cy="2730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B9C2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Döngü bitti ve bulamadık, False (yanlış)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812767" y="4517895"/>
            <a:ext cx="10566452" cy="746690"/>
          </a:xfrm>
          <a:prstGeom prst="roundRect">
            <a:avLst>
              <a:gd name="adj" fmla="val 17008"/>
            </a:avLst>
          </a:prstGeom>
          <a:solidFill>
            <a:srgbClr val="ECE8DF"/>
          </a:solidFill>
          <a:ln/>
        </p:spPr>
      </p:sp>
      <p:sp>
        <p:nvSpPr>
          <p:cNvPr id="18" name="Text 16"/>
          <p:cNvSpPr/>
          <p:nvPr/>
        </p:nvSpPr>
        <p:spPr>
          <a:xfrm>
            <a:off x="1117520" y="4748994"/>
            <a:ext cx="2021169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Veri 2 katına çıkınca</a:t>
            </a:r>
            <a:endParaRPr lang="en-US" sz="1600" dirty="0"/>
          </a:p>
        </p:txBody>
      </p:sp>
      <p:pic>
        <p:nvPicPr>
          <p:cNvPr id="19" name="Image 0" descr="arrow-right">    </p:cNvPr>
          <p:cNvPicPr>
            <a:picLocks noChangeAspect="1"/>
          </p:cNvPicPr>
          <p:nvPr/>
        </p:nvPicPr>
        <p:blipFill>
          <a:blip r:embed="rId1"/>
          <a:srcRect l="-7" r="-7" t="0" b="0"/>
          <a:stretch/>
        </p:blipFill>
        <p:spPr>
          <a:xfrm>
            <a:off x="3138689" y="4776967"/>
            <a:ext cx="457164" cy="228548"/>
          </a:xfrm>
          <a:prstGeom prst="rect">
            <a:avLst/>
          </a:prstGeom>
        </p:spPr>
      </p:pic>
      <p:sp>
        <p:nvSpPr>
          <p:cNvPr id="20" name="Text 17"/>
          <p:cNvSpPr/>
          <p:nvPr/>
        </p:nvSpPr>
        <p:spPr>
          <a:xfrm>
            <a:off x="3799044" y="4695664"/>
            <a:ext cx="2489481" cy="4165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620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iş 2 katına çıkar</a:t>
            </a:r>
            <a:endParaRPr lang="en-US" sz="2200" dirty="0"/>
          </a:p>
        </p:txBody>
      </p:sp>
      <p:sp>
        <p:nvSpPr>
          <p:cNvPr id="21" name="Text 18"/>
          <p:cNvSpPr/>
          <p:nvPr/>
        </p:nvSpPr>
        <p:spPr>
          <a:xfrm>
            <a:off x="8842457" y="4784545"/>
            <a:ext cx="253676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B04A1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Turuncu satır Big O'nun kaynağı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67" y="812769"/>
            <a:ext cx="2065541" cy="7873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6000"/>
              </a:lnSpc>
              <a:buNone/>
            </a:pPr>
            <a:r>
              <a:rPr lang="en-US" sz="6000" b="1" i="0" dirty="0">
                <a:solidFill>
                  <a:srgbClr val="1620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O(n²)</a:t>
            </a:r>
            <a:endParaRPr lang="en-US" sz="6000" dirty="0"/>
          </a:p>
        </p:txBody>
      </p:sp>
      <p:sp>
        <p:nvSpPr>
          <p:cNvPr id="3" name="Text 1"/>
          <p:cNvSpPr/>
          <p:nvPr/>
        </p:nvSpPr>
        <p:spPr>
          <a:xfrm>
            <a:off x="2878308" y="1183184"/>
            <a:ext cx="2118389" cy="3606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B04A1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Karesel zaman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996697" y="1240507"/>
            <a:ext cx="1582043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i="1" dirty="0">
                <a:solidFill>
                  <a:srgbClr val="5E67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quadratic time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12767" y="1650888"/>
            <a:ext cx="10883445" cy="5942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Günlük hayattan.</a:t>
            </a:r>
            <a:r>
              <a:rPr lang="en-US" sz="1600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Sınıfta aynı gün doğmuş iki kişi var mı? Döngünün içinde ikinci bir döngü var, buna iç içe döngü (nested loop) denir.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12767" y="2448291"/>
            <a:ext cx="10566452" cy="2120387"/>
          </a:xfrm>
          <a:prstGeom prst="roundRect">
            <a:avLst>
              <a:gd name="adj" fmla="val 7187"/>
            </a:avLst>
          </a:prstGeom>
          <a:solidFill>
            <a:srgbClr val="16202A"/>
          </a:solidFill>
          <a:ln/>
        </p:spPr>
      </p:sp>
      <p:sp>
        <p:nvSpPr>
          <p:cNvPr id="7" name="Text 5"/>
          <p:cNvSpPr/>
          <p:nvPr/>
        </p:nvSpPr>
        <p:spPr>
          <a:xfrm>
            <a:off x="1117520" y="2676841"/>
            <a:ext cx="4709146" cy="2920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F2A65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def</a:t>
            </a: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 </a:t>
            </a:r>
            <a:r>
              <a:rPr lang="en-US" sz="1400" dirty="0">
                <a:solidFill>
                  <a:srgbClr val="8FC1E3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tekrar_var_mi</a:t>
            </a: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(liste):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479" y="2685659"/>
            <a:ext cx="5284917" cy="2730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B9C2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Aynı değerden iki tane var mı?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117520" y="2956167"/>
            <a:ext cx="4709146" cy="2920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    </a:t>
            </a:r>
            <a:r>
              <a:rPr lang="en-US" sz="1400" dirty="0">
                <a:solidFill>
                  <a:srgbClr val="F2A65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for</a:t>
            </a: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 i </a:t>
            </a:r>
            <a:r>
              <a:rPr lang="en-US" sz="1400" dirty="0">
                <a:solidFill>
                  <a:srgbClr val="F2A65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in</a:t>
            </a: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 range(len(liste)):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43479" y="2964985"/>
            <a:ext cx="5284917" cy="2730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F2A65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Dış döngü (outer loop), her öğrenci için bir tur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117520" y="3235492"/>
            <a:ext cx="4709146" cy="2920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        </a:t>
            </a:r>
            <a:r>
              <a:rPr lang="en-US" sz="1400" dirty="0">
                <a:solidFill>
                  <a:srgbClr val="F2A65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for</a:t>
            </a: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 j </a:t>
            </a:r>
            <a:r>
              <a:rPr lang="en-US" sz="1400" dirty="0">
                <a:solidFill>
                  <a:srgbClr val="F2A65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in</a:t>
            </a: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 range(i + 1, len(liste)):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943479" y="3244317"/>
            <a:ext cx="5284917" cy="2730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F2A65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İç döngü (inner loop), ondan sonraki herkes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117520" y="3514824"/>
            <a:ext cx="4709146" cy="2920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            </a:t>
            </a:r>
            <a:r>
              <a:rPr lang="en-US" sz="1400" dirty="0">
                <a:solidFill>
                  <a:srgbClr val="F2A65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if</a:t>
            </a: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 liste[i] == liste[j]: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943479" y="3523642"/>
            <a:ext cx="5284917" cy="2730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B9C2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İki doğum günü aynı mı?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117520" y="3794150"/>
            <a:ext cx="4709146" cy="2920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                </a:t>
            </a:r>
            <a:r>
              <a:rPr lang="en-US" sz="1400" dirty="0">
                <a:solidFill>
                  <a:srgbClr val="F2A65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return</a:t>
            </a: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 True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943479" y="3802974"/>
            <a:ext cx="5284917" cy="2730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B9C2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Aynısını bulduk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117520" y="4073482"/>
            <a:ext cx="4709146" cy="2920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    </a:t>
            </a:r>
            <a:r>
              <a:rPr lang="en-US" sz="1400" dirty="0">
                <a:solidFill>
                  <a:srgbClr val="F2A65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return</a:t>
            </a: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 False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943479" y="4082300"/>
            <a:ext cx="5284917" cy="2730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B9C2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Bütün ikilileri denedik, tekrar yok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812767" y="4797227"/>
            <a:ext cx="10566452" cy="746690"/>
          </a:xfrm>
          <a:prstGeom prst="roundRect">
            <a:avLst>
              <a:gd name="adj" fmla="val 17008"/>
            </a:avLst>
          </a:prstGeom>
          <a:solidFill>
            <a:srgbClr val="ECE8DF"/>
          </a:solidFill>
          <a:ln/>
        </p:spPr>
      </p:sp>
      <p:sp>
        <p:nvSpPr>
          <p:cNvPr id="20" name="Text 18"/>
          <p:cNvSpPr/>
          <p:nvPr/>
        </p:nvSpPr>
        <p:spPr>
          <a:xfrm>
            <a:off x="1117520" y="5028326"/>
            <a:ext cx="2021169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Veri 2 katına çıkınca</a:t>
            </a:r>
            <a:endParaRPr lang="en-US" sz="1600" dirty="0"/>
          </a:p>
        </p:txBody>
      </p:sp>
      <p:pic>
        <p:nvPicPr>
          <p:cNvPr id="21" name="Image 0" descr="arrow-right">    </p:cNvPr>
          <p:cNvPicPr>
            <a:picLocks noChangeAspect="1"/>
          </p:cNvPicPr>
          <p:nvPr/>
        </p:nvPicPr>
        <p:blipFill>
          <a:blip r:embed="rId1"/>
          <a:srcRect l="-7" r="-7" t="0" b="0"/>
          <a:stretch/>
        </p:blipFill>
        <p:spPr>
          <a:xfrm>
            <a:off x="3138689" y="5056299"/>
            <a:ext cx="457164" cy="228548"/>
          </a:xfrm>
          <a:prstGeom prst="rect">
            <a:avLst/>
          </a:prstGeom>
        </p:spPr>
      </p:pic>
      <p:sp>
        <p:nvSpPr>
          <p:cNvPr id="22" name="Text 19"/>
          <p:cNvSpPr/>
          <p:nvPr/>
        </p:nvSpPr>
        <p:spPr>
          <a:xfrm>
            <a:off x="3799044" y="4974996"/>
            <a:ext cx="2489481" cy="4165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620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iş 4 katına çıkar</a:t>
            </a:r>
            <a:endParaRPr lang="en-US" sz="2200" dirty="0"/>
          </a:p>
        </p:txBody>
      </p:sp>
      <p:sp>
        <p:nvSpPr>
          <p:cNvPr id="23" name="Text 20"/>
          <p:cNvSpPr/>
          <p:nvPr/>
        </p:nvSpPr>
        <p:spPr>
          <a:xfrm>
            <a:off x="8652632" y="5063877"/>
            <a:ext cx="272658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B04A1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Turuncu satırlar Big O'nun kaynağı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67" y="812769"/>
            <a:ext cx="10883445" cy="5511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40"/>
              </a:lnSpc>
              <a:buNone/>
            </a:pPr>
            <a:r>
              <a:rPr lang="en-US" sz="3600" b="1" i="0" dirty="0">
                <a:solidFill>
                  <a:srgbClr val="1620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Aynı soru, farklı yapı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12767" y="1414692"/>
            <a:ext cx="10883445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Herkes tahtadaki takvime kendi gününü işaretliyor. Python'da takvimin yerini küme (set) alıyor.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812767" y="1927671"/>
            <a:ext cx="10566452" cy="2399716"/>
          </a:xfrm>
          <a:prstGeom prst="roundRect">
            <a:avLst>
              <a:gd name="adj" fmla="val 6351"/>
            </a:avLst>
          </a:prstGeom>
          <a:solidFill>
            <a:srgbClr val="16202A"/>
          </a:solidFill>
          <a:ln/>
        </p:spPr>
      </p:sp>
      <p:sp>
        <p:nvSpPr>
          <p:cNvPr id="5" name="Text 3"/>
          <p:cNvSpPr/>
          <p:nvPr/>
        </p:nvSpPr>
        <p:spPr>
          <a:xfrm>
            <a:off x="1117520" y="2156216"/>
            <a:ext cx="4709146" cy="2920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F2A65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def</a:t>
            </a: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 </a:t>
            </a:r>
            <a:r>
              <a:rPr lang="en-US" sz="1400" dirty="0">
                <a:solidFill>
                  <a:srgbClr val="8FC1E3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tekrar_var_mi_hizli</a:t>
            </a: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(liste):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479" y="2165034"/>
            <a:ext cx="5284917" cy="2730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B9C2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Aynı soru, bu sefer takvim fikriyle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117520" y="2435547"/>
            <a:ext cx="4709146" cy="2920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    gorulenler = set()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479" y="2444366"/>
            <a:ext cx="5284917" cy="2730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B9C2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Boş bir küme (set). Takvimimiz bu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117520" y="2714873"/>
            <a:ext cx="4709146" cy="2920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    </a:t>
            </a:r>
            <a:r>
              <a:rPr lang="en-US" sz="1400" dirty="0">
                <a:solidFill>
                  <a:srgbClr val="F2A65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for</a:t>
            </a: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 eleman </a:t>
            </a:r>
            <a:r>
              <a:rPr lang="en-US" sz="1400" dirty="0">
                <a:solidFill>
                  <a:srgbClr val="F2A65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in</a:t>
            </a: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 liste: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43479" y="2723691"/>
            <a:ext cx="5284917" cy="2730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F2A65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Tek döngü, her öğrenci bir kez geliyor, n tur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117520" y="2994199"/>
            <a:ext cx="4709146" cy="2920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        </a:t>
            </a:r>
            <a:r>
              <a:rPr lang="en-US" sz="1400" dirty="0">
                <a:solidFill>
                  <a:srgbClr val="F2A65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if</a:t>
            </a: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 eleman </a:t>
            </a:r>
            <a:r>
              <a:rPr lang="en-US" sz="1400" dirty="0">
                <a:solidFill>
                  <a:srgbClr val="F2A65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in</a:t>
            </a: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 gorulenler: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943479" y="3003023"/>
            <a:ext cx="5284917" cy="2730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B9C2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Bu gün işaretli mi? Kümede ortalama tek adım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117520" y="3273530"/>
            <a:ext cx="4709146" cy="2920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            </a:t>
            </a:r>
            <a:r>
              <a:rPr lang="en-US" sz="1400" dirty="0">
                <a:solidFill>
                  <a:srgbClr val="F2A65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return</a:t>
            </a: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 True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943479" y="3282348"/>
            <a:ext cx="5284917" cy="2730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B9C2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İşaretliyse aynı gün doğan iki kişi var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117520" y="3552856"/>
            <a:ext cx="4709146" cy="2920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        gorulenler.add(eleman)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943479" y="3561674"/>
            <a:ext cx="5284917" cy="2730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B9C2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Değilse günü işaretle, yani kümeye ekle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117520" y="3832188"/>
            <a:ext cx="4709146" cy="2920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    </a:t>
            </a:r>
            <a:r>
              <a:rPr lang="en-US" sz="1400" dirty="0">
                <a:solidFill>
                  <a:srgbClr val="F2A65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return</a:t>
            </a: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 False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943479" y="3841006"/>
            <a:ext cx="5284917" cy="2730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B9C2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Herkes geldi, tekrar yok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812767" y="4606714"/>
            <a:ext cx="1430886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Önceki çözüm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2243653" y="4555933"/>
            <a:ext cx="863616" cy="385988"/>
          </a:xfrm>
          <a:prstGeom prst="roundRect">
            <a:avLst>
              <a:gd name="adj" fmla="val 19742"/>
            </a:avLst>
          </a:prstGeom>
          <a:solidFill>
            <a:srgbClr val="ECE8DF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6202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O(n²)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3259612" y="4606714"/>
            <a:ext cx="1049238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Bu çözüm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308850" y="4555933"/>
            <a:ext cx="741660" cy="385988"/>
          </a:xfrm>
          <a:prstGeom prst="roundRect">
            <a:avLst>
              <a:gd name="adj" fmla="val 19742"/>
            </a:avLst>
          </a:prstGeom>
          <a:solidFill>
            <a:srgbClr val="B04A16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algn="ctr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F7F5F0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O(n)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471765" y="4624487"/>
            <a:ext cx="3488944" cy="27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620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Bedeli ek bellek, </a:t>
            </a:r>
            <a:r>
              <a:rPr lang="en-US" sz="1400" i="1" dirty="0">
                <a:solidFill>
                  <a:srgbClr val="1620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time-space tradeoff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67" y="812769"/>
            <a:ext cx="3129249" cy="7873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6000"/>
              </a:lnSpc>
              <a:buNone/>
            </a:pPr>
            <a:r>
              <a:rPr lang="en-US" sz="6000" b="1" i="0" dirty="0">
                <a:solidFill>
                  <a:srgbClr val="1620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O(log n)</a:t>
            </a:r>
            <a:endParaRPr lang="en-US" sz="6000" dirty="0"/>
          </a:p>
        </p:txBody>
      </p:sp>
      <p:sp>
        <p:nvSpPr>
          <p:cNvPr id="3" name="Text 1"/>
          <p:cNvSpPr/>
          <p:nvPr/>
        </p:nvSpPr>
        <p:spPr>
          <a:xfrm>
            <a:off x="3942016" y="1183184"/>
            <a:ext cx="2515126" cy="3606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B04A1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Logaritmik zaman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6457142" y="1240507"/>
            <a:ext cx="1754849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i="1" dirty="0">
                <a:solidFill>
                  <a:srgbClr val="5E67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logarithmic time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12767" y="1650888"/>
            <a:ext cx="10883445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İkili arama (binary search).</a:t>
            </a:r>
            <a:r>
              <a:rPr lang="en-US" sz="1600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Sıralı listede, sol ve sag aralığın uçları.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12767" y="2163862"/>
            <a:ext cx="10566452" cy="2679044"/>
          </a:xfrm>
          <a:prstGeom prst="roundRect">
            <a:avLst>
              <a:gd name="adj" fmla="val 5689"/>
            </a:avLst>
          </a:prstGeom>
          <a:solidFill>
            <a:srgbClr val="16202A"/>
          </a:solidFill>
          <a:ln/>
        </p:spPr>
      </p:sp>
      <p:sp>
        <p:nvSpPr>
          <p:cNvPr id="7" name="Text 5"/>
          <p:cNvSpPr/>
          <p:nvPr/>
        </p:nvSpPr>
        <p:spPr>
          <a:xfrm>
            <a:off x="1117520" y="2392412"/>
            <a:ext cx="4709146" cy="2920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F2A65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while</a:t>
            </a: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 sol &lt;= sag: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479" y="2401230"/>
            <a:ext cx="5284917" cy="2730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B9C2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Aralık boşalmadığı sürece dönen döngü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117520" y="2671738"/>
            <a:ext cx="4709146" cy="2920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    orta = (sol + sag) // 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43479" y="2680556"/>
            <a:ext cx="5284917" cy="2730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B9C2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Aralığın ortası. // tam sayı bölmesi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117520" y="2951063"/>
            <a:ext cx="4709146" cy="2920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    </a:t>
            </a:r>
            <a:r>
              <a:rPr lang="en-US" sz="1400" dirty="0">
                <a:solidFill>
                  <a:srgbClr val="F2A65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if</a:t>
            </a: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 liste[orta] == aranan: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943479" y="2959894"/>
            <a:ext cx="5284917" cy="2730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B9C2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Ortadaki kâğıt aradığımız mı?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117520" y="3230401"/>
            <a:ext cx="4709146" cy="2920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        </a:t>
            </a:r>
            <a:r>
              <a:rPr lang="en-US" sz="1400" dirty="0">
                <a:solidFill>
                  <a:srgbClr val="F2A65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return</a:t>
            </a: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 True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943479" y="3239219"/>
            <a:ext cx="5284917" cy="2730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B9C2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Bulduk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117520" y="3509727"/>
            <a:ext cx="4709146" cy="2920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    </a:t>
            </a:r>
            <a:r>
              <a:rPr lang="en-US" sz="1400" dirty="0">
                <a:solidFill>
                  <a:srgbClr val="F2A65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elif</a:t>
            </a: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 liste[orta] &lt; aranan: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943479" y="3518545"/>
            <a:ext cx="5284917" cy="2730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B9C2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Ortadaki küçükse aranan sağ yarıda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117520" y="3789052"/>
            <a:ext cx="4709146" cy="2920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        sol = orta + 1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943479" y="3797871"/>
            <a:ext cx="5284917" cy="2730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F2A65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Sol yarıyı tamamen atıyoruz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1117520" y="4068378"/>
            <a:ext cx="4709146" cy="2920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    </a:t>
            </a:r>
            <a:r>
              <a:rPr lang="en-US" sz="1400" dirty="0">
                <a:solidFill>
                  <a:srgbClr val="F2A65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else</a:t>
            </a: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: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943479" y="4077196"/>
            <a:ext cx="5284917" cy="2730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B9C2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Değilse aranan sol yarıda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1117520" y="4347716"/>
            <a:ext cx="4709146" cy="2920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4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        sag = orta - 1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5943479" y="4356534"/>
            <a:ext cx="5284917" cy="2730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F2A65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Sağ yarıyı tamamen atıyoruz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812767" y="5071455"/>
            <a:ext cx="10566452" cy="746690"/>
          </a:xfrm>
          <a:prstGeom prst="roundRect">
            <a:avLst>
              <a:gd name="adj" fmla="val 17008"/>
            </a:avLst>
          </a:prstGeom>
          <a:solidFill>
            <a:srgbClr val="ECE8DF"/>
          </a:solidFill>
          <a:ln/>
        </p:spPr>
      </p:sp>
      <p:sp>
        <p:nvSpPr>
          <p:cNvPr id="24" name="Text 22"/>
          <p:cNvSpPr/>
          <p:nvPr/>
        </p:nvSpPr>
        <p:spPr>
          <a:xfrm>
            <a:off x="1117520" y="5302548"/>
            <a:ext cx="2021169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Veri 2 katına çıkınca</a:t>
            </a:r>
            <a:endParaRPr lang="en-US" sz="1600" dirty="0"/>
          </a:p>
        </p:txBody>
      </p:sp>
      <p:pic>
        <p:nvPicPr>
          <p:cNvPr id="25" name="Image 0" descr="arrow-right">    </p:cNvPr>
          <p:cNvPicPr>
            <a:picLocks noChangeAspect="1"/>
          </p:cNvPicPr>
          <p:nvPr/>
        </p:nvPicPr>
        <p:blipFill>
          <a:blip r:embed="rId1"/>
          <a:srcRect l="-7" r="-7" t="0" b="0"/>
          <a:stretch/>
        </p:blipFill>
        <p:spPr>
          <a:xfrm>
            <a:off x="3138689" y="5330527"/>
            <a:ext cx="457164" cy="228548"/>
          </a:xfrm>
          <a:prstGeom prst="rect">
            <a:avLst/>
          </a:prstGeom>
        </p:spPr>
      </p:pic>
      <p:sp>
        <p:nvSpPr>
          <p:cNvPr id="26" name="Text 23"/>
          <p:cNvSpPr/>
          <p:nvPr/>
        </p:nvSpPr>
        <p:spPr>
          <a:xfrm>
            <a:off x="3799044" y="5249218"/>
            <a:ext cx="3467117" cy="4165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620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iş sadece 1 adım artar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67" y="812763"/>
            <a:ext cx="9810750" cy="5511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40"/>
              </a:lnSpc>
              <a:buNone/>
            </a:pPr>
            <a:r>
              <a:rPr lang="en-US" sz="3600" b="1" i="0" dirty="0">
                <a:solidFill>
                  <a:srgbClr val="1620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Formülsüz logaritma </a:t>
            </a:r>
            <a:r>
              <a:rPr lang="en-US" sz="3600" b="1" i="0" dirty="0">
                <a:solidFill>
                  <a:srgbClr val="5E6773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logarithm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12767" y="1490898"/>
            <a:ext cx="9810750" cy="3885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60"/>
              </a:lnSpc>
              <a:buNone/>
            </a:pPr>
            <a:r>
              <a:rPr lang="en-US" sz="2200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log n, n sayısını kaç kere ikiye bölersek 1'e ineceğimizi söyler.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812767" y="2654995"/>
            <a:ext cx="2489219" cy="2280653"/>
          </a:xfrm>
          <a:prstGeom prst="roundRect">
            <a:avLst>
              <a:gd name="adj" fmla="val 6682"/>
            </a:avLst>
          </a:prstGeom>
          <a:solidFill>
            <a:srgbClr val="ECE8DF"/>
          </a:solidFill>
          <a:ln/>
        </p:spPr>
      </p:sp>
      <p:sp>
        <p:nvSpPr>
          <p:cNvPr id="5" name="Text 3"/>
          <p:cNvSpPr/>
          <p:nvPr/>
        </p:nvSpPr>
        <p:spPr>
          <a:xfrm>
            <a:off x="1015959" y="2908970"/>
            <a:ext cx="2145321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1.000 kâğıt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15959" y="3244168"/>
            <a:ext cx="2145321" cy="914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7000"/>
              </a:lnSpc>
              <a:buNone/>
            </a:pPr>
            <a:r>
              <a:rPr lang="en-US" sz="7000" b="1" dirty="0">
                <a:solidFill>
                  <a:srgbClr val="1620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10</a:t>
            </a:r>
            <a:endParaRPr lang="en-US" sz="7000" dirty="0"/>
          </a:p>
        </p:txBody>
      </p:sp>
      <p:sp>
        <p:nvSpPr>
          <p:cNvPr id="7" name="Text 5"/>
          <p:cNvSpPr/>
          <p:nvPr/>
        </p:nvSpPr>
        <p:spPr>
          <a:xfrm>
            <a:off x="1015959" y="4183931"/>
            <a:ext cx="2145321" cy="27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E67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bölme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505178" y="2654995"/>
            <a:ext cx="2489219" cy="2280653"/>
          </a:xfrm>
          <a:prstGeom prst="roundRect">
            <a:avLst>
              <a:gd name="adj" fmla="val 6682"/>
            </a:avLst>
          </a:prstGeom>
          <a:solidFill>
            <a:srgbClr val="ECE8DF"/>
          </a:solidFill>
          <a:ln/>
        </p:spPr>
      </p:sp>
      <p:sp>
        <p:nvSpPr>
          <p:cNvPr id="9" name="Text 7"/>
          <p:cNvSpPr/>
          <p:nvPr/>
        </p:nvSpPr>
        <p:spPr>
          <a:xfrm>
            <a:off x="3708369" y="2908970"/>
            <a:ext cx="2145321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 milyon kâğıt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708369" y="3244168"/>
            <a:ext cx="2145321" cy="914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7000"/>
              </a:lnSpc>
              <a:buNone/>
            </a:pPr>
            <a:r>
              <a:rPr lang="en-US" sz="7000" b="1" dirty="0">
                <a:solidFill>
                  <a:srgbClr val="1620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20</a:t>
            </a:r>
            <a:endParaRPr lang="en-US" sz="7000" dirty="0"/>
          </a:p>
        </p:txBody>
      </p:sp>
      <p:sp>
        <p:nvSpPr>
          <p:cNvPr id="11" name="Text 9"/>
          <p:cNvSpPr/>
          <p:nvPr/>
        </p:nvSpPr>
        <p:spPr>
          <a:xfrm>
            <a:off x="3708369" y="4183931"/>
            <a:ext cx="2145321" cy="27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E67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bölme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197589" y="2654995"/>
            <a:ext cx="2489219" cy="2280653"/>
          </a:xfrm>
          <a:prstGeom prst="roundRect">
            <a:avLst>
              <a:gd name="adj" fmla="val 6682"/>
            </a:avLst>
          </a:prstGeom>
          <a:solidFill>
            <a:srgbClr val="ECE8D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781" y="2908970"/>
            <a:ext cx="2145321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 milyar kâğıt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400781" y="3244168"/>
            <a:ext cx="2145321" cy="914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7000"/>
              </a:lnSpc>
              <a:buNone/>
            </a:pPr>
            <a:r>
              <a:rPr lang="en-US" sz="7000" b="1" dirty="0">
                <a:solidFill>
                  <a:srgbClr val="1620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30</a:t>
            </a:r>
            <a:endParaRPr lang="en-US" sz="7000" dirty="0"/>
          </a:p>
        </p:txBody>
      </p:sp>
      <p:sp>
        <p:nvSpPr>
          <p:cNvPr id="15" name="Text 13"/>
          <p:cNvSpPr/>
          <p:nvPr/>
        </p:nvSpPr>
        <p:spPr>
          <a:xfrm>
            <a:off x="6400781" y="4183931"/>
            <a:ext cx="2145321" cy="27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E67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bölme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890000" y="2654995"/>
            <a:ext cx="2489219" cy="2280653"/>
          </a:xfrm>
          <a:prstGeom prst="roundRect">
            <a:avLst>
              <a:gd name="adj" fmla="val 6682"/>
            </a:avLst>
          </a:prstGeom>
          <a:solidFill>
            <a:srgbClr val="16202A"/>
          </a:solidFill>
          <a:ln/>
        </p:spPr>
      </p:sp>
      <p:sp>
        <p:nvSpPr>
          <p:cNvPr id="17" name="Text 15"/>
          <p:cNvSpPr/>
          <p:nvPr/>
        </p:nvSpPr>
        <p:spPr>
          <a:xfrm>
            <a:off x="9093191" y="2908970"/>
            <a:ext cx="2145321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B9C2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Dünyadaki herkes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9093191" y="3244168"/>
            <a:ext cx="2145321" cy="914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7000"/>
              </a:lnSpc>
              <a:buNone/>
            </a:pPr>
            <a:r>
              <a:rPr lang="en-US" sz="7000" b="1" dirty="0">
                <a:solidFill>
                  <a:srgbClr val="F2A65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33</a:t>
            </a:r>
            <a:endParaRPr lang="en-US" sz="7000" dirty="0"/>
          </a:p>
        </p:txBody>
      </p:sp>
      <p:sp>
        <p:nvSpPr>
          <p:cNvPr id="19" name="Text 17"/>
          <p:cNvSpPr/>
          <p:nvPr/>
        </p:nvSpPr>
        <p:spPr>
          <a:xfrm>
            <a:off x="9093191" y="4183931"/>
            <a:ext cx="2145321" cy="523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B9C2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bölme, 8 milyardan fazla kişi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12767" y="5736555"/>
            <a:ext cx="10883445" cy="3340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30"/>
              </a:lnSpc>
              <a:buNone/>
            </a:pPr>
            <a:r>
              <a:rPr lang="en-US" sz="1800" dirty="0">
                <a:solidFill>
                  <a:srgbClr val="1620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Veri iki katına çıkınca sadece </a:t>
            </a:r>
            <a:r>
              <a:rPr lang="en-US" sz="1800" b="1" dirty="0">
                <a:solidFill>
                  <a:srgbClr val="1620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bir bölme daha</a:t>
            </a:r>
            <a:r>
              <a:rPr lang="en-US" sz="1800" dirty="0">
                <a:solidFill>
                  <a:srgbClr val="1620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gerekir.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67" y="812763"/>
            <a:ext cx="10883445" cy="5511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40"/>
              </a:lnSpc>
              <a:buNone/>
            </a:pPr>
            <a:r>
              <a:rPr lang="en-US" sz="3600" b="1" i="0" dirty="0">
                <a:solidFill>
                  <a:srgbClr val="1620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İki sınıf daha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812767" y="1643311"/>
            <a:ext cx="5130849" cy="4401867"/>
          </a:xfrm>
          <a:prstGeom prst="roundRect">
            <a:avLst>
              <a:gd name="adj" fmla="val 3462"/>
            </a:avLst>
          </a:prstGeom>
          <a:solidFill>
            <a:srgbClr val="ECE8DF"/>
          </a:solidFill>
          <a:ln/>
        </p:spPr>
      </p:sp>
      <p:sp>
        <p:nvSpPr>
          <p:cNvPr id="4" name="Text 2"/>
          <p:cNvSpPr/>
          <p:nvPr/>
        </p:nvSpPr>
        <p:spPr>
          <a:xfrm>
            <a:off x="1168301" y="1998849"/>
            <a:ext cx="4552375" cy="6349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1620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O(n log n)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1168301" y="2760762"/>
            <a:ext cx="4552375" cy="27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i="1" dirty="0">
                <a:solidFill>
                  <a:srgbClr val="5E67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linearithmic time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168301" y="3161978"/>
            <a:ext cx="4552375" cy="3606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1620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İyi sıralama algoritmaları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168301" y="3649600"/>
            <a:ext cx="4552375" cy="878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Python'daki sorted() bu sınıfta. O(n)'den biraz yavaş, O(n²)'den çok daha hızlı. Sıralama konusunda göreceğiz.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248369" y="1643311"/>
            <a:ext cx="5130849" cy="4401867"/>
          </a:xfrm>
          <a:prstGeom prst="roundRect">
            <a:avLst>
              <a:gd name="adj" fmla="val 3462"/>
            </a:avLst>
          </a:prstGeom>
          <a:solidFill>
            <a:srgbClr val="16202A"/>
          </a:solidFill>
          <a:ln/>
        </p:spPr>
      </p:sp>
      <p:sp>
        <p:nvSpPr>
          <p:cNvPr id="9" name="Text 7"/>
          <p:cNvSpPr/>
          <p:nvPr/>
        </p:nvSpPr>
        <p:spPr>
          <a:xfrm>
            <a:off x="6603903" y="1998849"/>
            <a:ext cx="4552375" cy="6349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F2A65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O(2ⁿ)</a:t>
            </a:r>
            <a:endParaRPr lang="en-US" sz="4800" dirty="0"/>
          </a:p>
        </p:txBody>
      </p:sp>
      <p:sp>
        <p:nvSpPr>
          <p:cNvPr id="10" name="Text 8"/>
          <p:cNvSpPr/>
          <p:nvPr/>
        </p:nvSpPr>
        <p:spPr>
          <a:xfrm>
            <a:off x="6603903" y="2760762"/>
            <a:ext cx="4552375" cy="27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B9C2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üstel zaman, </a:t>
            </a:r>
            <a:r>
              <a:rPr lang="en-US" sz="1400" i="1" dirty="0">
                <a:solidFill>
                  <a:srgbClr val="B9C2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exponential time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603903" y="3161978"/>
            <a:ext cx="4552375" cy="3606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F7F5F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Bütün olasılıkları denemek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603903" y="3649600"/>
            <a:ext cx="4552375" cy="878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B9C2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Bir sınıftan kurulabilecek bütün grupları listelemek. 60 kişilik sınıfta, saniyede 1 milyar işlem yapan bir bilgisayarla 36 yıl sürer.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620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7" y="812763"/>
            <a:ext cx="10883445" cy="27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F2A65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SIRA SİZDE</a:t>
            </a:r>
            <a:endParaRPr lang="en-US" sz="14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767" y="1163203"/>
            <a:ext cx="10883445" cy="5511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40"/>
              </a:lnSpc>
              <a:buNone/>
            </a:pPr>
            <a:r>
              <a:rPr lang="en-US" sz="3600" b="1" i="0" dirty="0">
                <a:solidFill>
                  <a:srgbClr val="F7F5F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Hızlıdan yavaşa doğru sıralayın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812767" y="2528627"/>
            <a:ext cx="3386667" cy="1076868"/>
          </a:xfrm>
          <a:prstGeom prst="roundRect">
            <a:avLst>
              <a:gd name="adj" fmla="val 11793"/>
            </a:avLst>
          </a:prstGeom>
          <a:solidFill>
            <a:srgbClr val="243241"/>
          </a:solidFill>
          <a:ln/>
        </p:spPr>
        <p:txBody>
          <a:bodyPr wrap="square" lIns="173623" tIns="216803" rIns="173623" bIns="191403" rtlCol="0" anchor="t">
            <a:normAutofit/>
          </a:bodyPr>
          <a:lstStyle/>
          <a:p>
            <a:pPr algn="ctr" indent="0" marL="0">
              <a:lnSpc>
                <a:spcPts val="4480"/>
              </a:lnSpc>
              <a:buNone/>
            </a:pPr>
            <a:r>
              <a:rPr lang="en-US" sz="3200" b="1" dirty="0">
                <a:solidFill>
                  <a:srgbClr val="F7F5F0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O(n²)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4402625" y="2528627"/>
            <a:ext cx="3386667" cy="1076868"/>
          </a:xfrm>
          <a:prstGeom prst="roundRect">
            <a:avLst>
              <a:gd name="adj" fmla="val 11793"/>
            </a:avLst>
          </a:prstGeom>
          <a:solidFill>
            <a:srgbClr val="243241"/>
          </a:solidFill>
          <a:ln/>
        </p:spPr>
        <p:txBody>
          <a:bodyPr wrap="square" lIns="173623" tIns="216803" rIns="173623" bIns="191403" rtlCol="0" anchor="t">
            <a:normAutofit/>
          </a:bodyPr>
          <a:lstStyle/>
          <a:p>
            <a:pPr algn="ctr" indent="0" marL="0">
              <a:lnSpc>
                <a:spcPts val="4480"/>
              </a:lnSpc>
              <a:buNone/>
            </a:pPr>
            <a:r>
              <a:rPr lang="en-US" sz="3200" b="1" dirty="0">
                <a:solidFill>
                  <a:srgbClr val="F7F5F0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O(1)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7992483" y="2528627"/>
            <a:ext cx="3386667" cy="1076868"/>
          </a:xfrm>
          <a:prstGeom prst="roundRect">
            <a:avLst>
              <a:gd name="adj" fmla="val 11793"/>
            </a:avLst>
          </a:prstGeom>
          <a:solidFill>
            <a:srgbClr val="243241"/>
          </a:solidFill>
          <a:ln/>
        </p:spPr>
        <p:txBody>
          <a:bodyPr wrap="square" lIns="173623" tIns="216803" rIns="173623" bIns="191403" rtlCol="0" anchor="t">
            <a:normAutofit/>
          </a:bodyPr>
          <a:lstStyle/>
          <a:p>
            <a:pPr algn="ctr" indent="0" marL="0">
              <a:lnSpc>
                <a:spcPts val="4480"/>
              </a:lnSpc>
              <a:buNone/>
            </a:pPr>
            <a:r>
              <a:rPr lang="en-US" sz="3200" b="1" dirty="0">
                <a:solidFill>
                  <a:srgbClr val="F7F5F0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O(n log n)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812767" y="3808685"/>
            <a:ext cx="3386667" cy="1076868"/>
          </a:xfrm>
          <a:prstGeom prst="roundRect">
            <a:avLst>
              <a:gd name="adj" fmla="val 11793"/>
            </a:avLst>
          </a:prstGeom>
          <a:solidFill>
            <a:srgbClr val="243241"/>
          </a:solidFill>
          <a:ln/>
        </p:spPr>
        <p:txBody>
          <a:bodyPr wrap="square" lIns="173623" tIns="216803" rIns="173623" bIns="191403" rtlCol="0" anchor="t">
            <a:normAutofit/>
          </a:bodyPr>
          <a:lstStyle/>
          <a:p>
            <a:pPr algn="ctr" indent="0" marL="0">
              <a:lnSpc>
                <a:spcPts val="4480"/>
              </a:lnSpc>
              <a:buNone/>
            </a:pPr>
            <a:r>
              <a:rPr lang="en-US" sz="3200" b="1" dirty="0">
                <a:solidFill>
                  <a:srgbClr val="F7F5F0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O(2ⁿ)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4402625" y="3808685"/>
            <a:ext cx="3386667" cy="1076868"/>
          </a:xfrm>
          <a:prstGeom prst="roundRect">
            <a:avLst>
              <a:gd name="adj" fmla="val 11793"/>
            </a:avLst>
          </a:prstGeom>
          <a:solidFill>
            <a:srgbClr val="243241"/>
          </a:solidFill>
          <a:ln/>
        </p:spPr>
        <p:txBody>
          <a:bodyPr wrap="square" lIns="173623" tIns="216803" rIns="173623" bIns="191403" rtlCol="0" anchor="t">
            <a:normAutofit/>
          </a:bodyPr>
          <a:lstStyle/>
          <a:p>
            <a:pPr algn="ctr" indent="0" marL="0">
              <a:lnSpc>
                <a:spcPts val="4480"/>
              </a:lnSpc>
              <a:buNone/>
            </a:pPr>
            <a:r>
              <a:rPr lang="en-US" sz="3200" b="1" dirty="0">
                <a:solidFill>
                  <a:srgbClr val="F7F5F0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O(log n)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7992483" y="3808685"/>
            <a:ext cx="3386667" cy="1076868"/>
          </a:xfrm>
          <a:prstGeom prst="roundRect">
            <a:avLst>
              <a:gd name="adj" fmla="val 11793"/>
            </a:avLst>
          </a:prstGeom>
          <a:solidFill>
            <a:srgbClr val="243241"/>
          </a:solidFill>
          <a:ln/>
        </p:spPr>
        <p:txBody>
          <a:bodyPr wrap="square" lIns="173623" tIns="216803" rIns="173623" bIns="191403" rtlCol="0" anchor="t">
            <a:normAutofit/>
          </a:bodyPr>
          <a:lstStyle/>
          <a:p>
            <a:pPr algn="ctr" indent="0" marL="0">
              <a:lnSpc>
                <a:spcPts val="4480"/>
              </a:lnSpc>
              <a:buNone/>
            </a:pPr>
            <a:r>
              <a:rPr lang="en-US" sz="3200" b="1" dirty="0">
                <a:solidFill>
                  <a:srgbClr val="F7F5F0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O(n)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812767" y="5725120"/>
            <a:ext cx="10883445" cy="3454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B9C2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Bir dakika düşünün, sonra yanınızdakiyle karşılaştırın.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n 1 ile 30 arasındayken altı büyüme sınıfının adım sayısı. O(2 üzeri n) ve O(n kare) n 10 olmadan 100 adımı geçiyor, O(1) ve O(log n) tabanda kalıyor.">    </p:cNvPr>
          <p:cNvPicPr>
            <a:picLocks noChangeAspect="1"/>
          </p:cNvPicPr>
          <p:nvPr/>
        </p:nvPicPr>
        <p:blipFill>
          <a:blip r:embed="rId1"/>
          <a:srcRect l="0" r="0" t="-3" b="-3"/>
          <a:stretch/>
        </p:blipFill>
        <p:spPr>
          <a:xfrm>
            <a:off x="812767" y="1460450"/>
            <a:ext cx="7492945" cy="3936986"/>
          </a:xfrm>
          <a:prstGeom prst="rect">
            <a:avLst/>
          </a:prstGeom>
        </p:spPr>
      </p:pic>
      <p:sp>
        <p:nvSpPr>
          <p:cNvPr id="3" name="Text 0"/>
          <p:cNvSpPr/>
          <p:nvPr>
            <p:ph type="title"/>
          </p:nvPr>
        </p:nvSpPr>
        <p:spPr>
          <a:xfrm>
            <a:off x="812767" y="812763"/>
            <a:ext cx="10883445" cy="5511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40"/>
              </a:lnSpc>
              <a:buNone/>
            </a:pPr>
            <a:r>
              <a:rPr lang="en-US" sz="3600" b="1" i="0" dirty="0">
                <a:solidFill>
                  <a:srgbClr val="1620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Eğriler çok çabuk ayrılıyor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812767" y="1409663"/>
            <a:ext cx="113028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7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Adım sayısı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876275" y="1606513"/>
            <a:ext cx="55874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7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100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876275" y="2495488"/>
            <a:ext cx="55874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7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75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876275" y="3384538"/>
            <a:ext cx="55874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7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50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876275" y="4273500"/>
            <a:ext cx="55874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7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25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876275" y="5162550"/>
            <a:ext cx="55874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7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1231853" y="5333975"/>
            <a:ext cx="55874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7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0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3282925" y="5333975"/>
            <a:ext cx="55874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7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10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5340336" y="5333975"/>
            <a:ext cx="55874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7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20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7391339" y="5333975"/>
            <a:ext cx="55874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7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30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3282903" y="5575263"/>
            <a:ext cx="26162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7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n, verinin büyüklüğü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1828775" y="1409663"/>
            <a:ext cx="1003300" cy="27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8E351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O(2ⁿ)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2901897" y="1409663"/>
            <a:ext cx="1320800" cy="27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C8551C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O(n²)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5435559" y="1409663"/>
            <a:ext cx="1320800" cy="27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A0785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O(n log n)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7772342" y="4082988"/>
            <a:ext cx="1320800" cy="27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1620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O(n)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7772342" y="4800538"/>
            <a:ext cx="1320800" cy="27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2B5F8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O(log n)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7772342" y="5080000"/>
            <a:ext cx="1320800" cy="27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4F7FA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O(1)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9143972" y="1905000"/>
            <a:ext cx="2235178" cy="1902175"/>
          </a:xfrm>
          <a:prstGeom prst="roundRect">
            <a:avLst>
              <a:gd name="adj" fmla="val 8012"/>
            </a:avLst>
          </a:prstGeom>
          <a:solidFill>
            <a:srgbClr val="ECE8DF"/>
          </a:solidFill>
          <a:ln/>
        </p:spPr>
      </p:sp>
      <p:sp>
        <p:nvSpPr>
          <p:cNvPr id="22" name="Text 19"/>
          <p:cNvSpPr/>
          <p:nvPr/>
        </p:nvSpPr>
        <p:spPr>
          <a:xfrm>
            <a:off x="9372519" y="2133550"/>
            <a:ext cx="1831425" cy="27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E67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 = 10 iken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9372519" y="2483979"/>
            <a:ext cx="1831425" cy="3225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40"/>
              </a:lnSpc>
              <a:buNone/>
            </a:pPr>
            <a:r>
              <a:rPr lang="en-US" sz="1800" b="1" dirty="0">
                <a:solidFill>
                  <a:srgbClr val="1620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O(n)</a:t>
            </a:r>
            <a:r>
              <a:rPr lang="en-US" sz="1800" dirty="0">
                <a:solidFill>
                  <a:srgbClr val="1620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10 adım</a:t>
            </a:r>
            <a:endParaRPr lang="en-US" sz="1800" dirty="0"/>
          </a:p>
        </p:txBody>
      </p:sp>
      <p:sp>
        <p:nvSpPr>
          <p:cNvPr id="24" name="Text 21"/>
          <p:cNvSpPr/>
          <p:nvPr/>
        </p:nvSpPr>
        <p:spPr>
          <a:xfrm>
            <a:off x="9372519" y="2882714"/>
            <a:ext cx="1831425" cy="3225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40"/>
              </a:lnSpc>
              <a:buNone/>
            </a:pPr>
            <a:r>
              <a:rPr lang="en-US" sz="1800" b="1" dirty="0">
                <a:solidFill>
                  <a:srgbClr val="1620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O(n²)</a:t>
            </a:r>
            <a:r>
              <a:rPr lang="en-US" sz="1800" dirty="0">
                <a:solidFill>
                  <a:srgbClr val="1620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100 adım</a:t>
            </a:r>
            <a:endParaRPr lang="en-US" sz="1800" dirty="0"/>
          </a:p>
        </p:txBody>
      </p:sp>
      <p:sp>
        <p:nvSpPr>
          <p:cNvPr id="25" name="Text 22"/>
          <p:cNvSpPr/>
          <p:nvPr/>
        </p:nvSpPr>
        <p:spPr>
          <a:xfrm>
            <a:off x="9372519" y="3281449"/>
            <a:ext cx="2006631" cy="3225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40"/>
              </a:lnSpc>
              <a:buNone/>
            </a:pPr>
            <a:r>
              <a:rPr lang="en-US" sz="1800" b="1" dirty="0">
                <a:solidFill>
                  <a:srgbClr val="1620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O(2ⁿ)</a:t>
            </a:r>
            <a:r>
              <a:rPr lang="en-US" sz="1800" dirty="0">
                <a:solidFill>
                  <a:srgbClr val="1620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1.024 adım</a:t>
            </a:r>
            <a:endParaRPr lang="en-US" sz="1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67" y="812763"/>
            <a:ext cx="10883445" cy="5511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40"/>
              </a:lnSpc>
              <a:buNone/>
            </a:pPr>
            <a:r>
              <a:rPr lang="en-US" sz="3600" b="1" i="0" dirty="0">
                <a:solidFill>
                  <a:srgbClr val="1620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n büyüyünce aradaki uçurum</a:t>
            </a:r>
            <a:endParaRPr lang="en-US" sz="36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1586" y="1652130"/>
          <a:ext cx="10557632" cy="1955436"/>
        </p:xfrm>
        <a:graphic>
          <a:graphicData uri="http://schemas.openxmlformats.org/drawingml/2006/table">
            <a:tbl>
              <a:tblPr/>
              <a:tblGrid>
                <a:gridCol w="2322679"/>
                <a:gridCol w="1900374"/>
                <a:gridCol w="2639408"/>
                <a:gridCol w="3695171"/>
              </a:tblGrid>
              <a:tr h="488859"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b="1" dirty="0">
                          <a:solidFill>
                            <a:srgbClr val="16202A"/>
                          </a:solidFill>
                          <a:latin typeface="JetBrains Mono" pitchFamily="49" charset="0"/>
                          <a:ea typeface="JetBrains Mono" pitchFamily="49" charset="-122"/>
                          <a:cs typeface="JetBrains Mono" pitchFamily="49" charset="-120"/>
                        </a:rPr>
                        <a:t>n</a:t>
                      </a:r>
                      <a:endParaRPr lang="en-US" sz="1800" dirty="0">
                        <a:latin typeface="JetBrains Mono" charset="0"/>
                        <a:ea typeface="JetBrains Mono" charset="0"/>
                        <a:cs typeface="JetBrains Mono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B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B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8D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b="1" dirty="0">
                          <a:solidFill>
                            <a:srgbClr val="16202A"/>
                          </a:solidFill>
                          <a:latin typeface="JetBrains Mono" pitchFamily="49" charset="0"/>
                          <a:ea typeface="JetBrains Mono" pitchFamily="49" charset="-122"/>
                          <a:cs typeface="JetBrains Mono" pitchFamily="49" charset="-120"/>
                        </a:rPr>
                        <a:t>O(log n)</a:t>
                      </a:r>
                      <a:endParaRPr lang="en-US" sz="1800" dirty="0">
                        <a:latin typeface="JetBrains Mono" charset="0"/>
                        <a:ea typeface="JetBrains Mono" charset="0"/>
                        <a:cs typeface="JetBrains Mono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BCB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B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B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8D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b="1" dirty="0">
                          <a:solidFill>
                            <a:srgbClr val="16202A"/>
                          </a:solidFill>
                          <a:latin typeface="JetBrains Mono" pitchFamily="49" charset="0"/>
                          <a:ea typeface="JetBrains Mono" pitchFamily="49" charset="-122"/>
                          <a:cs typeface="JetBrains Mono" pitchFamily="49" charset="-120"/>
                        </a:rPr>
                        <a:t>O(n)</a:t>
                      </a:r>
                      <a:endParaRPr lang="en-US" sz="1800" dirty="0">
                        <a:latin typeface="JetBrains Mono" charset="0"/>
                        <a:ea typeface="JetBrains Mono" charset="0"/>
                        <a:cs typeface="JetBrains Mono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BCB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B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B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8D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b="1" dirty="0">
                          <a:solidFill>
                            <a:srgbClr val="16202A"/>
                          </a:solidFill>
                          <a:latin typeface="JetBrains Mono" pitchFamily="49" charset="0"/>
                          <a:ea typeface="JetBrains Mono" pitchFamily="49" charset="-122"/>
                          <a:cs typeface="JetBrains Mono" pitchFamily="49" charset="-120"/>
                        </a:rPr>
                        <a:t>O(n²)</a:t>
                      </a:r>
                      <a:endParaRPr lang="en-US" sz="1800" dirty="0">
                        <a:latin typeface="JetBrains Mono" charset="0"/>
                        <a:ea typeface="JetBrains Mono" charset="0"/>
                        <a:cs typeface="JetBrains Mono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BCB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B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B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8DF"/>
                    </a:solidFill>
                  </a:tcPr>
                </a:tc>
              </a:tr>
              <a:tr h="488859"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16202A"/>
                          </a:solidFill>
                          <a:latin typeface="JetBrains Mono" pitchFamily="49" charset="0"/>
                          <a:ea typeface="JetBrains Mono" pitchFamily="49" charset="-122"/>
                          <a:cs typeface="JetBrains Mono" pitchFamily="49" charset="-120"/>
                        </a:rPr>
                        <a:t>10</a:t>
                      </a:r>
                      <a:endParaRPr lang="en-US" sz="1800" dirty="0">
                        <a:latin typeface="JetBrains Mono" charset="0"/>
                        <a:ea typeface="JetBrains Mono" charset="0"/>
                        <a:cs typeface="JetBrains Mono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16202A"/>
                          </a:solidFill>
                          <a:latin typeface="JetBrains Mono" pitchFamily="49" charset="0"/>
                          <a:ea typeface="JetBrains Mono" pitchFamily="49" charset="-122"/>
                          <a:cs typeface="JetBrains Mono" pitchFamily="49" charset="-120"/>
                        </a:rPr>
                        <a:t>4</a:t>
                      </a:r>
                      <a:endParaRPr lang="en-US" sz="1800" dirty="0">
                        <a:latin typeface="JetBrains Mono" charset="0"/>
                        <a:ea typeface="JetBrains Mono" charset="0"/>
                        <a:cs typeface="JetBrains Mono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16202A"/>
                          </a:solidFill>
                          <a:latin typeface="JetBrains Mono" pitchFamily="49" charset="0"/>
                          <a:ea typeface="JetBrains Mono" pitchFamily="49" charset="-122"/>
                          <a:cs typeface="JetBrains Mono" pitchFamily="49" charset="-120"/>
                        </a:rPr>
                        <a:t>10</a:t>
                      </a:r>
                      <a:endParaRPr lang="en-US" sz="1800" dirty="0">
                        <a:latin typeface="JetBrains Mono" charset="0"/>
                        <a:ea typeface="JetBrains Mono" charset="0"/>
                        <a:cs typeface="JetBrains Mono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16202A"/>
                          </a:solidFill>
                          <a:latin typeface="JetBrains Mono" pitchFamily="49" charset="0"/>
                          <a:ea typeface="JetBrains Mono" pitchFamily="49" charset="-122"/>
                          <a:cs typeface="JetBrains Mono" pitchFamily="49" charset="-120"/>
                        </a:rPr>
                        <a:t>100</a:t>
                      </a:r>
                      <a:endParaRPr lang="en-US" sz="1800" dirty="0">
                        <a:latin typeface="JetBrains Mono" charset="0"/>
                        <a:ea typeface="JetBrains Mono" charset="0"/>
                        <a:cs typeface="JetBrains Mono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859"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16202A"/>
                          </a:solidFill>
                          <a:latin typeface="JetBrains Mono" pitchFamily="49" charset="0"/>
                          <a:ea typeface="JetBrains Mono" pitchFamily="49" charset="-122"/>
                          <a:cs typeface="JetBrains Mono" pitchFamily="49" charset="-120"/>
                        </a:rPr>
                        <a:t>1.000</a:t>
                      </a:r>
                      <a:endParaRPr lang="en-US" sz="1800" dirty="0">
                        <a:latin typeface="JetBrains Mono" charset="0"/>
                        <a:ea typeface="JetBrains Mono" charset="0"/>
                        <a:cs typeface="JetBrains Mono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16202A"/>
                          </a:solidFill>
                          <a:latin typeface="JetBrains Mono" pitchFamily="49" charset="0"/>
                          <a:ea typeface="JetBrains Mono" pitchFamily="49" charset="-122"/>
                          <a:cs typeface="JetBrains Mono" pitchFamily="49" charset="-120"/>
                        </a:rPr>
                        <a:t>10</a:t>
                      </a:r>
                      <a:endParaRPr lang="en-US" sz="1800" dirty="0">
                        <a:latin typeface="JetBrains Mono" charset="0"/>
                        <a:ea typeface="JetBrains Mono" charset="0"/>
                        <a:cs typeface="JetBrains Mono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16202A"/>
                          </a:solidFill>
                          <a:latin typeface="JetBrains Mono" pitchFamily="49" charset="0"/>
                          <a:ea typeface="JetBrains Mono" pitchFamily="49" charset="-122"/>
                          <a:cs typeface="JetBrains Mono" pitchFamily="49" charset="-120"/>
                        </a:rPr>
                        <a:t>1.000</a:t>
                      </a:r>
                      <a:endParaRPr lang="en-US" sz="1800" dirty="0">
                        <a:latin typeface="JetBrains Mono" charset="0"/>
                        <a:ea typeface="JetBrains Mono" charset="0"/>
                        <a:cs typeface="JetBrains Mono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16202A"/>
                          </a:solidFill>
                          <a:latin typeface="JetBrains Mono" pitchFamily="49" charset="0"/>
                          <a:ea typeface="JetBrains Mono" pitchFamily="49" charset="-122"/>
                          <a:cs typeface="JetBrains Mono" pitchFamily="49" charset="-120"/>
                        </a:rPr>
                        <a:t>1.000.000</a:t>
                      </a:r>
                      <a:endParaRPr lang="en-US" sz="1800" dirty="0">
                        <a:latin typeface="JetBrains Mono" charset="0"/>
                        <a:ea typeface="JetBrains Mono" charset="0"/>
                        <a:cs typeface="JetBrains Mono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859"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16202A"/>
                          </a:solidFill>
                          <a:latin typeface="JetBrains Mono" pitchFamily="49" charset="0"/>
                          <a:ea typeface="JetBrains Mono" pitchFamily="49" charset="-122"/>
                          <a:cs typeface="JetBrains Mono" pitchFamily="49" charset="-120"/>
                        </a:rPr>
                        <a:t>1.000.000</a:t>
                      </a:r>
                      <a:endParaRPr lang="en-US" sz="1800" dirty="0">
                        <a:latin typeface="JetBrains Mono" charset="0"/>
                        <a:ea typeface="JetBrains Mono" charset="0"/>
                        <a:cs typeface="JetBrains Mono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16202A"/>
                          </a:solidFill>
                          <a:latin typeface="JetBrains Mono" pitchFamily="49" charset="0"/>
                          <a:ea typeface="JetBrains Mono" pitchFamily="49" charset="-122"/>
                          <a:cs typeface="JetBrains Mono" pitchFamily="49" charset="-120"/>
                        </a:rPr>
                        <a:t>20</a:t>
                      </a:r>
                      <a:endParaRPr lang="en-US" sz="1800" dirty="0">
                        <a:latin typeface="JetBrains Mono" charset="0"/>
                        <a:ea typeface="JetBrains Mono" charset="0"/>
                        <a:cs typeface="JetBrains Mono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16202A"/>
                          </a:solidFill>
                          <a:latin typeface="JetBrains Mono" pitchFamily="49" charset="0"/>
                          <a:ea typeface="JetBrains Mono" pitchFamily="49" charset="-122"/>
                          <a:cs typeface="JetBrains Mono" pitchFamily="49" charset="-120"/>
                        </a:rPr>
                        <a:t>1.000.000</a:t>
                      </a:r>
                      <a:endParaRPr lang="en-US" sz="1800" dirty="0">
                        <a:latin typeface="JetBrains Mono" charset="0"/>
                        <a:ea typeface="JetBrains Mono" charset="0"/>
                        <a:cs typeface="JetBrains Mono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B04A16"/>
                          </a:solidFill>
                          <a:latin typeface="JetBrains Mono" pitchFamily="49" charset="0"/>
                          <a:ea typeface="JetBrains Mono" pitchFamily="49" charset="-122"/>
                          <a:cs typeface="JetBrains Mono" pitchFamily="49" charset="-120"/>
                        </a:rPr>
                        <a:t>1.000.000.000.000</a:t>
                      </a:r>
                      <a:endParaRPr lang="en-US" sz="1800" dirty="0">
                        <a:latin typeface="JetBrains Mono" charset="0"/>
                        <a:ea typeface="JetBrains Mono" charset="0"/>
                        <a:cs typeface="JetBrains Mono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812767" y="3912319"/>
            <a:ext cx="5181630" cy="1254566"/>
          </a:xfrm>
          <a:prstGeom prst="roundRect">
            <a:avLst>
              <a:gd name="adj" fmla="val 12148"/>
            </a:avLst>
          </a:prstGeom>
          <a:solidFill>
            <a:srgbClr val="16202A"/>
          </a:solidFill>
          <a:ln/>
        </p:spPr>
      </p:sp>
      <p:sp>
        <p:nvSpPr>
          <p:cNvPr id="5" name="Text 2"/>
          <p:cNvSpPr/>
          <p:nvPr/>
        </p:nvSpPr>
        <p:spPr>
          <a:xfrm>
            <a:off x="1066739" y="4166282"/>
            <a:ext cx="4813896" cy="27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B9C2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O(n) yöntem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1066739" y="4465948"/>
            <a:ext cx="4813896" cy="4723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F7F5F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saniyenin binde biri</a:t>
            </a:r>
            <a:endParaRPr lang="en-US" sz="3200" dirty="0"/>
          </a:p>
        </p:txBody>
      </p:sp>
      <p:sp>
        <p:nvSpPr>
          <p:cNvPr id="7" name="Shape 4"/>
          <p:cNvSpPr/>
          <p:nvPr/>
        </p:nvSpPr>
        <p:spPr>
          <a:xfrm>
            <a:off x="6197589" y="3912319"/>
            <a:ext cx="5181630" cy="1254566"/>
          </a:xfrm>
          <a:prstGeom prst="roundRect">
            <a:avLst>
              <a:gd name="adj" fmla="val 12148"/>
            </a:avLst>
          </a:prstGeom>
          <a:solidFill>
            <a:srgbClr val="16202A"/>
          </a:solidFill>
          <a:ln/>
        </p:spPr>
      </p:sp>
      <p:sp>
        <p:nvSpPr>
          <p:cNvPr id="8" name="Text 5"/>
          <p:cNvSpPr/>
          <p:nvPr/>
        </p:nvSpPr>
        <p:spPr>
          <a:xfrm>
            <a:off x="6451561" y="4166282"/>
            <a:ext cx="4813896" cy="27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B9C2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O(n²) yöntem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451561" y="4465948"/>
            <a:ext cx="4813896" cy="4723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F2A65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yaklaşık 17 dakika</a:t>
            </a:r>
            <a:endParaRPr lang="en-US" sz="3200" dirty="0"/>
          </a:p>
        </p:txBody>
      </p:sp>
      <p:sp>
        <p:nvSpPr>
          <p:cNvPr id="10" name="Text 7"/>
          <p:cNvSpPr/>
          <p:nvPr/>
        </p:nvSpPr>
        <p:spPr>
          <a:xfrm>
            <a:off x="812767" y="5471629"/>
            <a:ext cx="10883445" cy="27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E67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 1 milyon iken, saniyede 1 milyar işlem yapan bir bilgisayarda</a:t>
            </a:r>
            <a:endParaRPr lang="en-US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67" y="812775"/>
            <a:ext cx="10883445" cy="5511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40"/>
              </a:lnSpc>
              <a:buNone/>
            </a:pPr>
            <a:r>
              <a:rPr lang="en-US" sz="3600" b="1" i="0" dirty="0">
                <a:solidFill>
                  <a:srgbClr val="1620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Koda bakarak Big O bulmak</a:t>
            </a:r>
            <a:endParaRPr lang="en-US" sz="36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1586" y="1601355"/>
          <a:ext cx="10557632" cy="3422013"/>
        </p:xfrm>
        <a:graphic>
          <a:graphicData uri="http://schemas.openxmlformats.org/drawingml/2006/table">
            <a:tbl>
              <a:tblPr/>
              <a:tblGrid>
                <a:gridCol w="7390343"/>
                <a:gridCol w="3167290"/>
              </a:tblGrid>
              <a:tr h="488859"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b="1" dirty="0">
                          <a:solidFill>
                            <a:srgbClr val="16202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Kodda ne görüyoruz</a:t>
                      </a:r>
                      <a:endParaRPr lang="en-US" sz="18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B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B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8D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b="1" dirty="0">
                          <a:solidFill>
                            <a:srgbClr val="16202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Big O</a:t>
                      </a:r>
                      <a:endParaRPr lang="en-US" sz="18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BCB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CB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CB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8DF"/>
                    </a:solidFill>
                  </a:tcPr>
                </a:tc>
              </a:tr>
              <a:tr h="488859"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16202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Döngü yok</a:t>
                      </a:r>
                      <a:endParaRPr lang="en-US" sz="18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16202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O(1)</a:t>
                      </a:r>
                      <a:endParaRPr lang="en-US" sz="18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CB9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859"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16202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Listeyi baştan sona gezen tek döngü (loop)</a:t>
                      </a:r>
                      <a:endParaRPr lang="en-US" sz="18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16202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O(n)</a:t>
                      </a:r>
                      <a:endParaRPr lang="en-US" sz="18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859"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16202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İç içe iki döngü (nested loops)</a:t>
                      </a:r>
                      <a:endParaRPr lang="en-US" sz="18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16202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O(n²)</a:t>
                      </a:r>
                      <a:endParaRPr lang="en-US" sz="18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859"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16202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Arka arkaya iki döngü</a:t>
                      </a:r>
                      <a:endParaRPr lang="en-US" sz="18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3D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16202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O(n), toplanır</a:t>
                      </a:r>
                      <a:endParaRPr lang="en-US" sz="18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C3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3D6"/>
                    </a:solidFill>
                  </a:tcPr>
                </a:tc>
              </a:tr>
              <a:tr h="488859"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16202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Her turda yarıya inen döngü</a:t>
                      </a:r>
                      <a:endParaRPr lang="en-US" sz="18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16202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O(log n)</a:t>
                      </a:r>
                      <a:endParaRPr lang="en-US" sz="18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8859"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16202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Hep 5 kez dönen döngü, range(5)</a:t>
                      </a:r>
                      <a:endParaRPr lang="en-US" sz="18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3D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16202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O(1)</a:t>
                      </a:r>
                      <a:endParaRPr lang="en-US" sz="1800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80010" marR="80010" marT="80010" marB="80010" anchor="t">
                    <a:lnL w="12700" cap="flat" cmpd="sng" algn="ctr">
                      <a:solidFill>
                        <a:srgbClr val="C3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C4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B5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3D6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812767" y="5277334"/>
            <a:ext cx="10883445" cy="3340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30"/>
              </a:lnSpc>
              <a:buNone/>
            </a:pPr>
            <a:r>
              <a:rPr lang="en-US" sz="1800" dirty="0">
                <a:solidFill>
                  <a:srgbClr val="1620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Döngünün varlığına değil, </a:t>
            </a:r>
            <a:r>
              <a:rPr lang="en-US" sz="1800" b="1" dirty="0">
                <a:solidFill>
                  <a:srgbClr val="1620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kaç kez döndüğüne</a:t>
            </a:r>
            <a:r>
              <a:rPr lang="en-US" sz="1800" dirty="0">
                <a:solidFill>
                  <a:srgbClr val="16202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bakarız.</a:t>
            </a:r>
            <a:endParaRPr lang="en-US" sz="1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67" y="812763"/>
            <a:ext cx="10883445" cy="5511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40"/>
              </a:lnSpc>
              <a:buNone/>
            </a:pPr>
            <a:r>
              <a:rPr lang="en-US" sz="3600" b="1" i="0" dirty="0">
                <a:solidFill>
                  <a:srgbClr val="1620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İki sadeleştirme kuralı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812767" y="1643311"/>
            <a:ext cx="5130849" cy="4401867"/>
          </a:xfrm>
          <a:prstGeom prst="roundRect">
            <a:avLst>
              <a:gd name="adj" fmla="val 3462"/>
            </a:avLst>
          </a:prstGeom>
          <a:solidFill>
            <a:srgbClr val="ECE8DF"/>
          </a:solidFill>
          <a:ln/>
        </p:spPr>
      </p:sp>
      <p:sp>
        <p:nvSpPr>
          <p:cNvPr id="4" name="Text 2"/>
          <p:cNvSpPr/>
          <p:nvPr/>
        </p:nvSpPr>
        <p:spPr>
          <a:xfrm>
            <a:off x="1117520" y="1948061"/>
            <a:ext cx="4656983" cy="27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B04A1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KURAL 1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117520" y="2374702"/>
            <a:ext cx="4656983" cy="4343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220"/>
              </a:lnSpc>
              <a:buNone/>
            </a:pPr>
            <a:r>
              <a:rPr lang="en-US" sz="2800" b="1" dirty="0">
                <a:solidFill>
                  <a:srgbClr val="1620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Sabitler atılır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117520" y="2961407"/>
            <a:ext cx="4656983" cy="27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i="1" dirty="0">
                <a:solidFill>
                  <a:srgbClr val="5E67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drop the constants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17520" y="3388047"/>
            <a:ext cx="512051" cy="5232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20"/>
              </a:lnSpc>
              <a:buNone/>
            </a:pPr>
            <a:r>
              <a:rPr lang="en-US" sz="2800" b="1" dirty="0">
                <a:solidFill>
                  <a:srgbClr val="45505C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2n</a:t>
            </a:r>
            <a:endParaRPr lang="en-US" sz="2800" dirty="0"/>
          </a:p>
        </p:txBody>
      </p:sp>
      <p:pic>
        <p:nvPicPr>
          <p:cNvPr id="8" name="Image 0" descr="arrow-right">    </p:cNvPr>
          <p:cNvPicPr>
            <a:picLocks noChangeAspect="1"/>
          </p:cNvPicPr>
          <p:nvPr/>
        </p:nvPicPr>
        <p:blipFill>
          <a:blip r:embed="rId1"/>
          <a:srcRect l="-7" r="-7" t="0" b="0"/>
          <a:stretch/>
        </p:blipFill>
        <p:spPr>
          <a:xfrm>
            <a:off x="1747421" y="3522675"/>
            <a:ext cx="457164" cy="22854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2407777" y="3388047"/>
            <a:ext cx="1024020" cy="5232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20"/>
              </a:lnSpc>
              <a:buNone/>
            </a:pPr>
            <a:r>
              <a:rPr lang="en-US" sz="2800" b="1" dirty="0">
                <a:solidFill>
                  <a:srgbClr val="16202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O(n)</a:t>
            </a:r>
            <a:endParaRPr lang="en-US" sz="2800" dirty="0"/>
          </a:p>
        </p:txBody>
      </p:sp>
      <p:sp>
        <p:nvSpPr>
          <p:cNvPr id="10" name="Text 7"/>
          <p:cNvSpPr/>
          <p:nvPr/>
        </p:nvSpPr>
        <p:spPr>
          <a:xfrm>
            <a:off x="1117520" y="4063628"/>
            <a:ext cx="4656983" cy="5942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n/2 ya da 100n de O(n). Veri iki katına çıkınca hepsinde iş iki katına çıkıyor.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6248369" y="1643311"/>
            <a:ext cx="5130849" cy="4401867"/>
          </a:xfrm>
          <a:prstGeom prst="roundRect">
            <a:avLst>
              <a:gd name="adj" fmla="val 3462"/>
            </a:avLst>
          </a:prstGeom>
          <a:solidFill>
            <a:srgbClr val="ECE8DF"/>
          </a:solidFill>
          <a:ln/>
        </p:spPr>
      </p:sp>
      <p:sp>
        <p:nvSpPr>
          <p:cNvPr id="12" name="Text 9"/>
          <p:cNvSpPr/>
          <p:nvPr/>
        </p:nvSpPr>
        <p:spPr>
          <a:xfrm>
            <a:off x="6553122" y="1948061"/>
            <a:ext cx="4656983" cy="27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B04A1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KURAL 2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6553122" y="2374702"/>
            <a:ext cx="4656983" cy="4343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220"/>
              </a:lnSpc>
              <a:buNone/>
            </a:pPr>
            <a:r>
              <a:rPr lang="en-US" sz="2800" b="1" dirty="0">
                <a:solidFill>
                  <a:srgbClr val="1620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Küçük terimler atılır</a:t>
            </a:r>
            <a:endParaRPr lang="en-US" sz="2800" dirty="0"/>
          </a:p>
        </p:txBody>
      </p:sp>
      <p:sp>
        <p:nvSpPr>
          <p:cNvPr id="14" name="Text 11"/>
          <p:cNvSpPr/>
          <p:nvPr/>
        </p:nvSpPr>
        <p:spPr>
          <a:xfrm>
            <a:off x="6553122" y="2961407"/>
            <a:ext cx="4656983" cy="27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i="1" dirty="0">
                <a:solidFill>
                  <a:srgbClr val="5E67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drop the non-dominant terms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6553122" y="3388047"/>
            <a:ext cx="1483182" cy="5232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20"/>
              </a:lnSpc>
              <a:buNone/>
            </a:pPr>
            <a:r>
              <a:rPr lang="en-US" sz="2800" b="1" dirty="0">
                <a:solidFill>
                  <a:srgbClr val="45505C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n² + n</a:t>
            </a:r>
            <a:endParaRPr lang="en-US" sz="2800" dirty="0"/>
          </a:p>
        </p:txBody>
      </p:sp>
      <p:pic>
        <p:nvPicPr>
          <p:cNvPr id="16" name="Image 1" descr="arrow-right">    </p:cNvPr>
          <p:cNvPicPr>
            <a:picLocks noChangeAspect="1"/>
          </p:cNvPicPr>
          <p:nvPr/>
        </p:nvPicPr>
        <p:blipFill>
          <a:blip r:embed="rId2"/>
          <a:srcRect l="-7" r="-7" t="0" b="0"/>
          <a:stretch/>
        </p:blipFill>
        <p:spPr>
          <a:xfrm>
            <a:off x="8036305" y="3522675"/>
            <a:ext cx="457164" cy="228548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8696661" y="3388047"/>
            <a:ext cx="1280005" cy="5232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20"/>
              </a:lnSpc>
              <a:buNone/>
            </a:pPr>
            <a:r>
              <a:rPr lang="en-US" sz="2800" b="1" dirty="0">
                <a:solidFill>
                  <a:srgbClr val="16202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O(n²)</a:t>
            </a:r>
            <a:endParaRPr lang="en-US" sz="2800" dirty="0"/>
          </a:p>
        </p:txBody>
      </p:sp>
      <p:sp>
        <p:nvSpPr>
          <p:cNvPr id="18" name="Text 14"/>
          <p:cNvSpPr/>
          <p:nvPr/>
        </p:nvSpPr>
        <p:spPr>
          <a:xfrm>
            <a:off x="6553122" y="4063628"/>
            <a:ext cx="4656983" cy="5942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 bin iken işin yüzde 99,9'u n² kısmından geliyor. Geri kalanı sonucu değiştirmiyor.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67" y="812775"/>
            <a:ext cx="10883445" cy="5511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40"/>
              </a:lnSpc>
              <a:buNone/>
            </a:pPr>
            <a:r>
              <a:rPr lang="en-US" sz="3600" b="1" i="0" dirty="0">
                <a:solidFill>
                  <a:srgbClr val="1620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Gizli döngü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12767" y="1643311"/>
            <a:ext cx="10883445" cy="5942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Bir değerin listede olup olmadığına bakmaya üyelik kontrolü (</a:t>
            </a:r>
            <a:r>
              <a:rPr lang="en-US" sz="1600" i="1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membership test</a:t>
            </a:r>
            <a:r>
              <a:rPr lang="en-US" sz="1600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) denir. Tek satırdır ama her zaman tek adım değildir.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812767" y="2516919"/>
            <a:ext cx="5920534" cy="3528260"/>
          </a:xfrm>
          <a:prstGeom prst="roundRect">
            <a:avLst>
              <a:gd name="adj" fmla="val 4319"/>
            </a:avLst>
          </a:prstGeom>
          <a:solidFill>
            <a:srgbClr val="16202A"/>
          </a:solidFill>
          <a:ln/>
        </p:spPr>
        <p:txBody>
          <a:bodyPr wrap="square" lIns="310897" tIns="805135" rIns="154614" bIns="779795" rtlCol="0" anchor="t">
            <a:normAutofit/>
          </a:bodyPr>
          <a:lstStyle/>
          <a:p>
            <a:pPr algn="l" indent="0" marL="0">
              <a:lnSpc>
                <a:spcPts val="2880"/>
              </a:lnSpc>
              <a:buNone/>
            </a:pPr>
            <a:r>
              <a:rPr lang="en-US" sz="18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x </a:t>
            </a:r>
            <a:r>
              <a:rPr lang="en-US" sz="1800" dirty="0">
                <a:solidFill>
                  <a:srgbClr val="F2A65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in</a:t>
            </a:r>
            <a:r>
              <a:rPr lang="en-US" sz="18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 liste</a:t>
            </a:r>
            <a:endParaRPr lang="en-US" sz="1800" dirty="0"/>
          </a:p>
          <a:p>
            <a:pPr algn="l" indent="0" marL="0">
              <a:lnSpc>
                <a:spcPts val="2880"/>
              </a:lnSpc>
              <a:buNone/>
            </a:pPr>
            <a:r>
              <a:rPr lang="en-US" sz="1800" dirty="0">
                <a:solidFill>
                  <a:srgbClr val="8D99A6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# O(n), listeyi baştan sona tarar</a:t>
            </a:r>
            <a:endParaRPr lang="en-US" sz="1800" dirty="0"/>
          </a:p>
          <a:p>
            <a:pPr algn="l" indent="0" marL="0">
              <a:lnSpc>
                <a:spcPts val="2880"/>
              </a:lnSpc>
              <a:buNone/>
            </a:pPr>
            <a:endParaRPr lang="en-US" sz="1800" dirty="0"/>
          </a:p>
          <a:p>
            <a:pPr algn="l" indent="0" marL="0">
              <a:lnSpc>
                <a:spcPts val="2880"/>
              </a:lnSpc>
              <a:buNone/>
            </a:pPr>
            <a:r>
              <a:rPr lang="en-US" sz="18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x </a:t>
            </a:r>
            <a:r>
              <a:rPr lang="en-US" sz="1800" dirty="0">
                <a:solidFill>
                  <a:srgbClr val="F2A65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in</a:t>
            </a:r>
            <a:r>
              <a:rPr lang="en-US" sz="1800" dirty="0">
                <a:solidFill>
                  <a:srgbClr val="E9E4D8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 kume</a:t>
            </a:r>
            <a:endParaRPr lang="en-US" sz="1800" dirty="0"/>
          </a:p>
          <a:p>
            <a:pPr algn="l" indent="0" marL="0">
              <a:lnSpc>
                <a:spcPts val="2880"/>
              </a:lnSpc>
              <a:buNone/>
            </a:pPr>
            <a:r>
              <a:rPr lang="en-US" sz="1800" dirty="0">
                <a:solidFill>
                  <a:srgbClr val="8D99A6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# O(1), ortalamada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7038054" y="2516919"/>
            <a:ext cx="4341164" cy="1454244"/>
          </a:xfrm>
          <a:prstGeom prst="roundRect">
            <a:avLst>
              <a:gd name="adj" fmla="val 10480"/>
            </a:avLst>
          </a:prstGeom>
          <a:solidFill>
            <a:srgbClr val="ECE8DF"/>
          </a:solidFill>
          <a:ln/>
        </p:spPr>
      </p:sp>
      <p:sp>
        <p:nvSpPr>
          <p:cNvPr id="6" name="Text 4"/>
          <p:cNvSpPr/>
          <p:nvPr/>
        </p:nvSpPr>
        <p:spPr>
          <a:xfrm>
            <a:off x="7292027" y="2842754"/>
            <a:ext cx="3948216" cy="27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Listede 100 arama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292027" y="3142419"/>
            <a:ext cx="3948216" cy="5283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B04A1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0,5 saniye</a:t>
            </a:r>
            <a:endParaRPr lang="en-US" sz="3600" dirty="0"/>
          </a:p>
        </p:txBody>
      </p:sp>
      <p:sp>
        <p:nvSpPr>
          <p:cNvPr id="8" name="Shape 6"/>
          <p:cNvSpPr/>
          <p:nvPr/>
        </p:nvSpPr>
        <p:spPr>
          <a:xfrm>
            <a:off x="7038054" y="4174356"/>
            <a:ext cx="4341164" cy="1454313"/>
          </a:xfrm>
          <a:prstGeom prst="roundRect">
            <a:avLst>
              <a:gd name="adj" fmla="val 10479"/>
            </a:avLst>
          </a:prstGeom>
          <a:solidFill>
            <a:srgbClr val="ECE8DF"/>
          </a:solidFill>
          <a:ln/>
        </p:spPr>
      </p:sp>
      <p:sp>
        <p:nvSpPr>
          <p:cNvPr id="9" name="Text 7"/>
          <p:cNvSpPr/>
          <p:nvPr/>
        </p:nvSpPr>
        <p:spPr>
          <a:xfrm>
            <a:off x="7292027" y="4500190"/>
            <a:ext cx="3948216" cy="27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Kümede 100 arama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292027" y="4799843"/>
            <a:ext cx="3948216" cy="5283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2B5F8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0,0001 saniye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7038054" y="5831855"/>
            <a:ext cx="4471399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E67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 milyon elemanda, yuvarlanmış süreler. Fark binlerce kat.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620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7" y="812763"/>
            <a:ext cx="10883445" cy="27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F2A65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DERSİN TEK CÜMLESİ</a:t>
            </a:r>
            <a:endParaRPr lang="en-US" sz="14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767" y="1264828"/>
            <a:ext cx="9810750" cy="13105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060"/>
              </a:lnSpc>
              <a:buNone/>
            </a:pPr>
            <a:r>
              <a:rPr lang="en-US" sz="4400" b="1" i="0" dirty="0">
                <a:solidFill>
                  <a:srgbClr val="F7F5F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Big O, veri büyüdükçe işin nasıl büyüdüğünü anlatır.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812767" y="4651846"/>
            <a:ext cx="10883445" cy="27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B9C2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Veri 2 katına çıkınca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812767" y="5040399"/>
            <a:ext cx="2527322" cy="0"/>
          </a:xfrm>
          <a:prstGeom prst="line">
            <a:avLst/>
          </a:prstGeom>
          <a:noFill/>
          <a:ln w="25400">
            <a:solidFill>
              <a:srgbClr val="4F7FA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12767" y="5202089"/>
            <a:ext cx="2603142" cy="3809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F7F5F0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O(1)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812767" y="5608402"/>
            <a:ext cx="2603142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B9C2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iş aynı kalır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3492431" y="5040399"/>
            <a:ext cx="2527391" cy="0"/>
          </a:xfrm>
          <a:prstGeom prst="line">
            <a:avLst/>
          </a:prstGeom>
          <a:noFill/>
          <a:ln w="25400">
            <a:solidFill>
              <a:srgbClr val="4F7FA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92431" y="5202089"/>
            <a:ext cx="2603213" cy="3809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F7F5F0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O(log n)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3492431" y="5608402"/>
            <a:ext cx="2603213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B9C2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 adım artar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172164" y="5040399"/>
            <a:ext cx="2527322" cy="0"/>
          </a:xfrm>
          <a:prstGeom prst="line">
            <a:avLst/>
          </a:prstGeom>
          <a:noFill/>
          <a:ln w="25400">
            <a:solidFill>
              <a:srgbClr val="B9C2C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172164" y="5202089"/>
            <a:ext cx="2603142" cy="3809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F7F5F0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O(n)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172164" y="5608402"/>
            <a:ext cx="2603142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B9C2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 katına çıkar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8851828" y="5040399"/>
            <a:ext cx="2527391" cy="0"/>
          </a:xfrm>
          <a:prstGeom prst="line">
            <a:avLst/>
          </a:prstGeom>
          <a:noFill/>
          <a:ln w="25400">
            <a:solidFill>
              <a:srgbClr val="F2A65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851828" y="5202089"/>
            <a:ext cx="2603213" cy="3809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F7F5F0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O(n²)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8851828" y="5608402"/>
            <a:ext cx="2603213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B9C2C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4 katına çıkar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7" y="812775"/>
            <a:ext cx="10883445" cy="27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B04A16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YAKLAŞIK 25 DAKİKA</a:t>
            </a:r>
            <a:endParaRPr lang="en-US" sz="14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767" y="1163203"/>
            <a:ext cx="10883445" cy="5511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40"/>
              </a:lnSpc>
              <a:buNone/>
            </a:pPr>
            <a:r>
              <a:rPr lang="en-US" sz="3600" b="1" i="0" dirty="0">
                <a:solidFill>
                  <a:srgbClr val="16202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Şimdi kodla pekiştirelim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812767" y="1993751"/>
            <a:ext cx="5130849" cy="3497805"/>
          </a:xfrm>
          <a:prstGeom prst="roundRect">
            <a:avLst>
              <a:gd name="adj" fmla="val 4357"/>
            </a:avLst>
          </a:prstGeom>
          <a:solidFill>
            <a:srgbClr val="ECE8DF"/>
          </a:solidFill>
          <a:ln/>
        </p:spPr>
      </p:sp>
      <p:pic>
        <p:nvPicPr>
          <p:cNvPr id="5" name="Image 0" descr="Play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117520" y="2298502"/>
            <a:ext cx="406383" cy="40638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17520" y="2857227"/>
            <a:ext cx="4656983" cy="3809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16202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01_ders.ipynb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117520" y="3365103"/>
            <a:ext cx="4656983" cy="5942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Hız farkını birlikte çalıştırıyoruz. n 8000 olunca süre ne olur? Önce tahmin, sonra çalıştırma.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248369" y="1993751"/>
            <a:ext cx="5130849" cy="3497805"/>
          </a:xfrm>
          <a:prstGeom prst="roundRect">
            <a:avLst>
              <a:gd name="adj" fmla="val 4357"/>
            </a:avLst>
          </a:prstGeom>
          <a:solidFill>
            <a:srgbClr val="ECE8DF"/>
          </a:solidFill>
          <a:ln/>
        </p:spPr>
      </p:sp>
      <p:pic>
        <p:nvPicPr>
          <p:cNvPr id="9" name="Image 1" descr="Users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553122" y="2298502"/>
            <a:ext cx="406383" cy="406383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553122" y="2857227"/>
            <a:ext cx="4656983" cy="3809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16202A"/>
                </a:solidFill>
                <a:latin typeface="JetBrains Mono" pitchFamily="49" charset="0"/>
                <a:ea typeface="JetBrains Mono" pitchFamily="49" charset="-122"/>
                <a:cs typeface="JetBrains Mono" pitchFamily="49" charset="-120"/>
              </a:rPr>
              <a:t>02_tahmin_et.ipynb</a:t>
            </a:r>
            <a:endParaRPr lang="en-US" sz="2000" dirty="0"/>
          </a:p>
        </p:txBody>
      </p:sp>
      <p:sp>
        <p:nvSpPr>
          <p:cNvPr id="11" name="Text 7"/>
          <p:cNvSpPr/>
          <p:nvPr/>
        </p:nvSpPr>
        <p:spPr>
          <a:xfrm>
            <a:off x="6553122" y="3365103"/>
            <a:ext cx="4656983" cy="5942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45505C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İkişerli çalışın. Yedi fonksiyonun Big O değerini 7 dakikada tahmin edin, sonra birlikte oylayacağız.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812767" y="5796310"/>
            <a:ext cx="10883445" cy="27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E6773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Erken bitirenler için ek görev. 7. fonksiyonu set kullanarak hızlandırın.</a:t>
            </a:r>
            <a:endParaRPr lang="en-US" sz="1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620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7" y="2094272"/>
            <a:ext cx="10883445" cy="274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b="1" spc="200" kern="0" dirty="0">
                <a:solidFill>
                  <a:srgbClr val="F2A65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GELECEK HAFTA</a:t>
            </a:r>
            <a:endParaRPr lang="en-US" sz="14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767" y="2647900"/>
            <a:ext cx="10883445" cy="5511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140"/>
              </a:lnSpc>
              <a:buNone/>
            </a:pPr>
            <a:r>
              <a:rPr lang="en-US" sz="3600" b="1" i="0" dirty="0">
                <a:solidFill>
                  <a:srgbClr val="B9C2CC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Diziler (</a:t>
            </a:r>
            <a:r>
              <a:rPr lang="en-US" sz="3600" b="1" i="1" dirty="0">
                <a:solidFill>
                  <a:srgbClr val="B9C2CC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arrays</a:t>
            </a:r>
            <a:r>
              <a:rPr lang="en-US" sz="3600" b="1" i="0" dirty="0">
                <a:solidFill>
                  <a:srgbClr val="B9C2CC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) ve Python listesi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812767" y="3478448"/>
            <a:ext cx="9810750" cy="13105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060"/>
              </a:lnSpc>
              <a:buNone/>
            </a:pPr>
            <a:r>
              <a:rPr lang="en-US" sz="4400" b="1" dirty="0">
                <a:solidFill>
                  <a:srgbClr val="F7F5F0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Listenin sonuna eklemek çok hızlı, başına eklemek yavaş. </a:t>
            </a:r>
            <a:r>
              <a:rPr lang="en-US" sz="4400" b="1" dirty="0">
                <a:solidFill>
                  <a:srgbClr val="F2A65A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Neden?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g O Notasyonu">
  <a:themeElements>
    <a:clrScheme name="Big O Notasyonu">
      <a:dk1>
        <a:srgbClr val="16202A"/>
      </a:dk1>
      <a:lt1>
        <a:srgbClr val="F7F5F0"/>
      </a:lt1>
      <a:dk2>
        <a:srgbClr val="4E555C"/>
      </a:dk2>
      <a:lt2>
        <a:srgbClr val="E1E0DC"/>
      </a:lt2>
      <a:accent1>
        <a:srgbClr val="B04A16"/>
      </a:accent1>
      <a:accent2>
        <a:srgbClr val="F2A65A"/>
      </a:accent2>
      <a:accent3>
        <a:srgbClr val="2B5F8A"/>
      </a:accent3>
      <a:accent4>
        <a:srgbClr val="8E3510"/>
      </a:accent4>
      <a:accent5>
        <a:srgbClr val="C8551C"/>
      </a:accent5>
      <a:accent6>
        <a:srgbClr val="A07850"/>
      </a:accent6>
      <a:hlink>
        <a:srgbClr val="0563C1"/>
      </a:hlink>
      <a:folHlink>
        <a:srgbClr val="954F72"/>
      </a:folHlink>
    </a:clrScheme>
    <a:fontScheme name="Big O Notasyonu">
      <a:majorFont>
        <a:latin typeface="Space Grotesk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BM Plex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O Notasyonu</dc:title>
  <dc:subject/>
  <dc:creator/>
  <cp:lastModifiedBy/>
  <cp:revision>1</cp:revision>
  <dcterms:created xsi:type="dcterms:W3CDTF">2026-10-07T19:38:37Z</dcterms:created>
  <dcterms:modified xsi:type="dcterms:W3CDTF">2026-10-07T19:38:37Z</dcterms:modified>
</cp:coreProperties>
</file>