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presProps.xml" ContentType="application/vnd.openxmlformats-officedocument.presentationml.presProps+xml"/>
  <Override PartName="/ppt/slides/slide2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24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7.xml" ContentType="application/vnd.openxmlformats-officedocument.presentationml.slide+xml"/>
  <Override PartName="/ppt/slides/slide12.xml" ContentType="application/vnd.openxmlformats-officedocument.presentationml.slide+xml"/>
  <Override PartName="/ppt/slides/slide28.xml" ContentType="application/vnd.openxmlformats-officedocument.presentationml.slide+xml"/>
  <Override PartName="/ppt/slides/slide3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slides/slide26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and body"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566000" cy="525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l">
              <a:buNone/>
              <a:defRPr lang="tr-TR" sz="3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1pPr>
          </a:lstStyle>
          <a:p>
            <a:pPr indent="0" algn="l">
              <a:buNone/>
            </a:pPr>
            <a:r>
              <a:rPr lang="tr-TR" sz="3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Click to edit the title text format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812880" y="1643400"/>
            <a:ext cx="10566000" cy="440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defRPr>
            </a:lvl7pPr>
          </a:lstStyle>
          <a:p>
            <a: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Click to edit the outline text format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743040" lvl="1" indent="-28584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Second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1143000" lvl="2" indent="-2286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Third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1600200" lvl="3" indent="-2286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Fourth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2057400" lvl="4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Fifth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2514600" lvl="5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Sixth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  <a:p>
            <a:pPr marL="2971800" lvl="6" indent="-2286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tr-TR" sz="1600" b="0" u="none" strike="noStrike">
                <a:solidFill>
                  <a:schemeClr val="dk1"/>
                </a:solidFill>
                <a:effectLst/>
                <a:uFillTx/>
                <a:latin typeface="IBM Plex Sans"/>
              </a:rPr>
              <a:t>Seventh Outline Level</a:t>
            </a:r>
            <a:endParaRPr lang="tr-TR" sz="1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2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slideLayout" Target="../slideLayouts/slideLayout2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2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image" Target="../media/image6.png"/><Relationship Id="rId3" Type="http://schemas.openxmlformats.org/officeDocument/2006/relationships/slideLayout" Target="../slideLayouts/slideLayout2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image" Target="../media/image8.png"/><Relationship Id="rId3" Type="http://schemas.openxmlformats.org/officeDocument/2006/relationships/slideLayout" Target="../slideLayouts/slideLayout2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Dolu bir diziden iki katı büyük yeni bir diziye kopyalanan kutular"/>
          <p:cNvPicPr/>
          <p:nvPr/>
        </p:nvPicPr>
        <p:blipFill>
          <a:blip r:embed="rId1">
            <a:alphaModFix amt="90000"/>
          </a:blip>
          <a:stretch/>
        </p:blipFill>
        <p:spPr>
          <a:xfrm>
            <a:off x="6934320" y="1143000"/>
            <a:ext cx="4444560" cy="4571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Text 0"/>
          <p:cNvSpPr/>
          <p:nvPr/>
        </p:nvSpPr>
        <p:spPr>
          <a:xfrm>
            <a:off x="812880" y="206892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VERİ YAPILARI · 2. HAFTA</a:t>
            </a:r>
            <a:endParaRPr lang="tr-TR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12880" y="2571840"/>
            <a:ext cx="6017040" cy="1625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6301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Diziler ve Python Listesi</a:t>
            </a:r>
            <a:endParaRPr lang="tr-TR" sz="60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3" name="Text 2"/>
          <p:cNvSpPr/>
          <p:nvPr/>
        </p:nvSpPr>
        <p:spPr>
          <a:xfrm>
            <a:off x="812880" y="4425840"/>
            <a:ext cx="5886000" cy="38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6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array</a:t>
            </a:r>
            <a:endParaRPr lang="tr-T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 0"/>
          <p:cNvSpPr/>
          <p:nvPr/>
        </p:nvSpPr>
        <p:spPr>
          <a:xfrm>
            <a:off x="812880" y="81288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GEÇEN HAFTADAN ÜÇ SORU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812880" y="113760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Bu fonksiyonların Big O değeri ne?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6" name="Shape 2"/>
          <p:cNvSpPr/>
          <p:nvPr/>
        </p:nvSpPr>
        <p:spPr>
          <a:xfrm>
            <a:off x="812880" y="1917720"/>
            <a:ext cx="4063680" cy="1474920"/>
          </a:xfrm>
          <a:prstGeom prst="roundRect">
            <a:avLst>
              <a:gd name="adj" fmla="val 10329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3"/>
          <p:cNvSpPr/>
          <p:nvPr/>
        </p:nvSpPr>
        <p:spPr>
          <a:xfrm>
            <a:off x="1041480" y="2095200"/>
            <a:ext cx="37148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4"/>
          <p:cNvSpPr/>
          <p:nvPr/>
        </p:nvSpPr>
        <p:spPr>
          <a:xfrm>
            <a:off x="1041480" y="23900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ilk_bes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5"/>
          <p:cNvSpPr/>
          <p:nvPr/>
        </p:nvSpPr>
        <p:spPr>
          <a:xfrm>
            <a:off x="1041480" y="26690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range(5):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6"/>
          <p:cNvSpPr/>
          <p:nvPr/>
        </p:nvSpPr>
        <p:spPr>
          <a:xfrm>
            <a:off x="1041480" y="294840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print(liste[i])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" name="Shape 7"/>
          <p:cNvSpPr/>
          <p:nvPr/>
        </p:nvSpPr>
        <p:spPr>
          <a:xfrm>
            <a:off x="812880" y="3545280"/>
            <a:ext cx="4063680" cy="2033640"/>
          </a:xfrm>
          <a:prstGeom prst="roundRect">
            <a:avLst>
              <a:gd name="adj" fmla="val 7492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8"/>
          <p:cNvSpPr/>
          <p:nvPr/>
        </p:nvSpPr>
        <p:spPr>
          <a:xfrm>
            <a:off x="1041480" y="3723120"/>
            <a:ext cx="37148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Text 9"/>
          <p:cNvSpPr/>
          <p:nvPr/>
        </p:nvSpPr>
        <p:spPr>
          <a:xfrm>
            <a:off x="1041480" y="401760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ortak_var_mi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(liste1, liste2):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10"/>
          <p:cNvSpPr/>
          <p:nvPr/>
        </p:nvSpPr>
        <p:spPr>
          <a:xfrm>
            <a:off x="1041480" y="429696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liste1: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11"/>
          <p:cNvSpPr/>
          <p:nvPr/>
        </p:nvSpPr>
        <p:spPr>
          <a:xfrm>
            <a:off x="1041480" y="457632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liste2: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12"/>
          <p:cNvSpPr/>
          <p:nvPr/>
        </p:nvSpPr>
        <p:spPr>
          <a:xfrm>
            <a:off x="1041480" y="485568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True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Text 13"/>
          <p:cNvSpPr/>
          <p:nvPr/>
        </p:nvSpPr>
        <p:spPr>
          <a:xfrm>
            <a:off x="1041480" y="51350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False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14"/>
          <p:cNvSpPr/>
          <p:nvPr/>
        </p:nvSpPr>
        <p:spPr>
          <a:xfrm>
            <a:off x="5181480" y="1917720"/>
            <a:ext cx="4063680" cy="3430440"/>
          </a:xfrm>
          <a:prstGeom prst="roundRect">
            <a:avLst>
              <a:gd name="adj" fmla="val 4442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15"/>
          <p:cNvSpPr/>
          <p:nvPr/>
        </p:nvSpPr>
        <p:spPr>
          <a:xfrm>
            <a:off x="5410080" y="2095200"/>
            <a:ext cx="37148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16"/>
          <p:cNvSpPr/>
          <p:nvPr/>
        </p:nvSpPr>
        <p:spPr>
          <a:xfrm>
            <a:off x="5410080" y="23900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en_kucuk_ve_en_buyuk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Text 17"/>
          <p:cNvSpPr/>
          <p:nvPr/>
        </p:nvSpPr>
        <p:spPr>
          <a:xfrm>
            <a:off x="5410080" y="26690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en_kucuk = liste[0]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Text 18"/>
          <p:cNvSpPr/>
          <p:nvPr/>
        </p:nvSpPr>
        <p:spPr>
          <a:xfrm>
            <a:off x="5410080" y="294840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9"/>
          <p:cNvSpPr/>
          <p:nvPr/>
        </p:nvSpPr>
        <p:spPr>
          <a:xfrm>
            <a:off x="5410080" y="322776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&lt; en_kucuk: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20"/>
          <p:cNvSpPr/>
          <p:nvPr/>
        </p:nvSpPr>
        <p:spPr>
          <a:xfrm>
            <a:off x="5410080" y="350712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    en_kucuk = sayi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21"/>
          <p:cNvSpPr/>
          <p:nvPr/>
        </p:nvSpPr>
        <p:spPr>
          <a:xfrm>
            <a:off x="5410080" y="378648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en_buyuk = liste[0]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22"/>
          <p:cNvSpPr/>
          <p:nvPr/>
        </p:nvSpPr>
        <p:spPr>
          <a:xfrm>
            <a:off x="5410080" y="406584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23"/>
          <p:cNvSpPr/>
          <p:nvPr/>
        </p:nvSpPr>
        <p:spPr>
          <a:xfrm>
            <a:off x="5410080" y="434520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sayi &gt; en_buyuk: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24"/>
          <p:cNvSpPr/>
          <p:nvPr/>
        </p:nvSpPr>
        <p:spPr>
          <a:xfrm>
            <a:off x="5410080" y="462456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    en_buyuk = sayi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Text 25"/>
          <p:cNvSpPr/>
          <p:nvPr/>
        </p:nvSpPr>
        <p:spPr>
          <a:xfrm>
            <a:off x="5410080" y="4903920"/>
            <a:ext cx="37148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en_kucuk, en_buyuk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" name="Text 28"/>
          <p:cNvSpPr/>
          <p:nvPr/>
        </p:nvSpPr>
        <p:spPr>
          <a:xfrm>
            <a:off x="9550080" y="3288960"/>
            <a:ext cx="1883520" cy="77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3. soruda iki listenin de n elemanlı olduğunu düşünün.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250092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Dizi nedir?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42" name="Text 1"/>
          <p:cNvSpPr/>
          <p:nvPr/>
        </p:nvSpPr>
        <p:spPr>
          <a:xfrm>
            <a:off x="3314160" y="931680"/>
            <a:ext cx="80748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array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Text 2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Birçok değeri tek bir isim altında, sıra halinde tutan veri yapısı. Python'da dizi olarak liste (</a:t>
            </a:r>
            <a:r>
              <a:rPr lang="en-US" sz="1600" b="0" i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list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) kullanılır.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3"/>
          <p:cNvSpPr/>
          <p:nvPr/>
        </p:nvSpPr>
        <p:spPr>
          <a:xfrm>
            <a:off x="812880" y="1978560"/>
            <a:ext cx="4546440" cy="2767680"/>
          </a:xfrm>
          <a:prstGeom prst="roundRect">
            <a:avLst>
              <a:gd name="adj" fmla="val 550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" name="Text 4"/>
          <p:cNvSpPr/>
          <p:nvPr/>
        </p:nvSpPr>
        <p:spPr>
          <a:xfrm>
            <a:off x="1066680" y="2232360"/>
            <a:ext cx="41594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dizi olmadan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5"/>
          <p:cNvSpPr/>
          <p:nvPr/>
        </p:nvSpPr>
        <p:spPr>
          <a:xfrm>
            <a:off x="1066680" y="2557440"/>
            <a:ext cx="41594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40 ayrı değişken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6"/>
          <p:cNvSpPr/>
          <p:nvPr/>
        </p:nvSpPr>
        <p:spPr>
          <a:xfrm>
            <a:off x="1066680" y="2968920"/>
            <a:ext cx="4159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not1 = 85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7"/>
          <p:cNvSpPr/>
          <p:nvPr/>
        </p:nvSpPr>
        <p:spPr>
          <a:xfrm>
            <a:off x="1066680" y="3278520"/>
            <a:ext cx="4159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not2 = 72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8"/>
          <p:cNvSpPr/>
          <p:nvPr/>
        </p:nvSpPr>
        <p:spPr>
          <a:xfrm>
            <a:off x="1066680" y="3588480"/>
            <a:ext cx="4159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not3 = 90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9"/>
          <p:cNvSpPr/>
          <p:nvPr/>
        </p:nvSpPr>
        <p:spPr>
          <a:xfrm>
            <a:off x="1066680" y="3898440"/>
            <a:ext cx="4159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...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Text 10"/>
          <p:cNvSpPr/>
          <p:nvPr/>
        </p:nvSpPr>
        <p:spPr>
          <a:xfrm>
            <a:off x="1066680" y="4208040"/>
            <a:ext cx="4159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not40 = 64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11"/>
          <p:cNvSpPr/>
          <p:nvPr/>
        </p:nvSpPr>
        <p:spPr>
          <a:xfrm>
            <a:off x="5676840" y="1991160"/>
            <a:ext cx="5689080" cy="3015000"/>
          </a:xfrm>
          <a:prstGeom prst="roundRect">
            <a:avLst>
              <a:gd name="adj" fmla="val 4633"/>
            </a:avLst>
          </a:prstGeom>
          <a:solidFill>
            <a:srgbClr val="F7F5F0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12"/>
          <p:cNvSpPr/>
          <p:nvPr/>
        </p:nvSpPr>
        <p:spPr>
          <a:xfrm>
            <a:off x="5914800" y="2229120"/>
            <a:ext cx="53697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dizi ile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13"/>
          <p:cNvSpPr/>
          <p:nvPr/>
        </p:nvSpPr>
        <p:spPr>
          <a:xfrm>
            <a:off x="5914800" y="2554200"/>
            <a:ext cx="53697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Tek bir dizi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14"/>
          <p:cNvSpPr/>
          <p:nvPr/>
        </p:nvSpPr>
        <p:spPr>
          <a:xfrm>
            <a:off x="5914800" y="2965680"/>
            <a:ext cx="53697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notlar = [85, 72, 90, 64]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Text 15"/>
          <p:cNvSpPr/>
          <p:nvPr/>
        </p:nvSpPr>
        <p:spPr>
          <a:xfrm>
            <a:off x="5924520" y="3335760"/>
            <a:ext cx="933120" cy="61560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85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6"/>
          <p:cNvSpPr/>
          <p:nvPr/>
        </p:nvSpPr>
        <p:spPr>
          <a:xfrm>
            <a:off x="5889240" y="40118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17"/>
          <p:cNvSpPr/>
          <p:nvPr/>
        </p:nvSpPr>
        <p:spPr>
          <a:xfrm>
            <a:off x="6867360" y="3326040"/>
            <a:ext cx="952200" cy="63468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72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Shape 18"/>
          <p:cNvSpPr/>
          <p:nvPr/>
        </p:nvSpPr>
        <p:spPr>
          <a:xfrm>
            <a:off x="6867000" y="33354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Shape 19"/>
          <p:cNvSpPr/>
          <p:nvPr/>
        </p:nvSpPr>
        <p:spPr>
          <a:xfrm>
            <a:off x="7810200" y="3326040"/>
            <a:ext cx="360" cy="63504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20"/>
          <p:cNvSpPr/>
          <p:nvPr/>
        </p:nvSpPr>
        <p:spPr>
          <a:xfrm>
            <a:off x="6867000" y="395136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" name="Text 21"/>
          <p:cNvSpPr/>
          <p:nvPr/>
        </p:nvSpPr>
        <p:spPr>
          <a:xfrm>
            <a:off x="6841800" y="40118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2"/>
          <p:cNvSpPr/>
          <p:nvPr/>
        </p:nvSpPr>
        <p:spPr>
          <a:xfrm>
            <a:off x="7819920" y="3326040"/>
            <a:ext cx="952200" cy="63468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90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23"/>
          <p:cNvSpPr/>
          <p:nvPr/>
        </p:nvSpPr>
        <p:spPr>
          <a:xfrm>
            <a:off x="7819560" y="33354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Shape 24"/>
          <p:cNvSpPr/>
          <p:nvPr/>
        </p:nvSpPr>
        <p:spPr>
          <a:xfrm>
            <a:off x="8762760" y="3326040"/>
            <a:ext cx="360" cy="63504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Shape 25"/>
          <p:cNvSpPr/>
          <p:nvPr/>
        </p:nvSpPr>
        <p:spPr>
          <a:xfrm>
            <a:off x="7819560" y="395136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" name="Text 26"/>
          <p:cNvSpPr/>
          <p:nvPr/>
        </p:nvSpPr>
        <p:spPr>
          <a:xfrm>
            <a:off x="7794360" y="40118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27"/>
          <p:cNvSpPr/>
          <p:nvPr/>
        </p:nvSpPr>
        <p:spPr>
          <a:xfrm>
            <a:off x="8772480" y="3326040"/>
            <a:ext cx="952200" cy="63468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8"/>
          <p:cNvSpPr/>
          <p:nvPr/>
        </p:nvSpPr>
        <p:spPr>
          <a:xfrm>
            <a:off x="8772120" y="33354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0" name="Shape 29"/>
          <p:cNvSpPr/>
          <p:nvPr/>
        </p:nvSpPr>
        <p:spPr>
          <a:xfrm>
            <a:off x="9714960" y="3326040"/>
            <a:ext cx="360" cy="63504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Shape 30"/>
          <p:cNvSpPr/>
          <p:nvPr/>
        </p:nvSpPr>
        <p:spPr>
          <a:xfrm>
            <a:off x="8772120" y="395136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Text 31"/>
          <p:cNvSpPr/>
          <p:nvPr/>
        </p:nvSpPr>
        <p:spPr>
          <a:xfrm>
            <a:off x="8746920" y="40118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Text 32"/>
          <p:cNvSpPr/>
          <p:nvPr/>
        </p:nvSpPr>
        <p:spPr>
          <a:xfrm>
            <a:off x="5914800" y="4342320"/>
            <a:ext cx="53697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Kutudaki her değer bir eleman (</a:t>
            </a:r>
            <a:r>
              <a:rPr lang="en-US" sz="12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element</a:t>
            </a: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), altındaki sayı sıra numarası (</a:t>
            </a:r>
            <a:r>
              <a:rPr lang="en-US" sz="12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index</a:t>
            </a: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). Sayma 0'dan başlar.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33"/>
          <p:cNvSpPr/>
          <p:nvPr/>
        </p:nvSpPr>
        <p:spPr>
          <a:xfrm>
            <a:off x="812880" y="5273280"/>
            <a:ext cx="10566000" cy="690480"/>
          </a:xfrm>
          <a:prstGeom prst="roundRect">
            <a:avLst>
              <a:gd name="adj" fmla="val 1838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34"/>
          <p:cNvSpPr/>
          <p:nvPr/>
        </p:nvSpPr>
        <p:spPr>
          <a:xfrm>
            <a:off x="1117440" y="5476680"/>
            <a:ext cx="232632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Bir dizide dört iş yaparız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35"/>
          <p:cNvSpPr/>
          <p:nvPr/>
        </p:nvSpPr>
        <p:spPr>
          <a:xfrm>
            <a:off x="3444120" y="5425920"/>
            <a:ext cx="1008000" cy="385560"/>
          </a:xfrm>
          <a:prstGeom prst="roundRect">
            <a:avLst>
              <a:gd name="adj" fmla="val 19742"/>
            </a:avLst>
          </a:prstGeom>
          <a:solidFill>
            <a:srgbClr val="F7F5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okumak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36"/>
          <p:cNvSpPr/>
          <p:nvPr/>
        </p:nvSpPr>
        <p:spPr>
          <a:xfrm>
            <a:off x="4604760" y="5425920"/>
            <a:ext cx="1062360" cy="385560"/>
          </a:xfrm>
          <a:prstGeom prst="roundRect">
            <a:avLst>
              <a:gd name="adj" fmla="val 19742"/>
            </a:avLst>
          </a:prstGeom>
          <a:solidFill>
            <a:srgbClr val="F7F5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eklemek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37"/>
          <p:cNvSpPr/>
          <p:nvPr/>
        </p:nvSpPr>
        <p:spPr>
          <a:xfrm>
            <a:off x="5819760" y="5425920"/>
            <a:ext cx="878760" cy="385560"/>
          </a:xfrm>
          <a:prstGeom prst="roundRect">
            <a:avLst>
              <a:gd name="adj" fmla="val 19742"/>
            </a:avLst>
          </a:prstGeom>
          <a:solidFill>
            <a:srgbClr val="F7F5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silmek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38"/>
          <p:cNvSpPr/>
          <p:nvPr/>
        </p:nvSpPr>
        <p:spPr>
          <a:xfrm>
            <a:off x="6851160" y="5425920"/>
            <a:ext cx="966600" cy="385560"/>
          </a:xfrm>
          <a:prstGeom prst="roundRect">
            <a:avLst>
              <a:gd name="adj" fmla="val 19742"/>
            </a:avLst>
          </a:prstGeom>
          <a:solidFill>
            <a:srgbClr val="F7F5F0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aramak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Text 0"/>
          <p:cNvSpPr/>
          <p:nvPr/>
        </p:nvSpPr>
        <p:spPr>
          <a:xfrm>
            <a:off x="812880" y="193572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BUGÜNÜN ANA SORUSU</a:t>
            </a:r>
            <a:endParaRPr lang="tr-TR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title"/>
          </p:nvPr>
        </p:nvSpPr>
        <p:spPr>
          <a:xfrm>
            <a:off x="812880" y="2489040"/>
            <a:ext cx="10137240" cy="1427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5519"/>
              </a:lnSpc>
              <a:buNone/>
              <a:tabLst>
                <a:tab pos="0" algn="l"/>
              </a:tabLst>
            </a:pPr>
            <a:r>
              <a:rPr lang="en-US" sz="48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Sona eklemek neden </a:t>
            </a:r>
            <a:r>
              <a:rPr lang="en-US" sz="4800" b="1" u="none" strike="noStrike">
                <a:solidFill>
                  <a:srgbClr val="F2A65A"/>
                </a:solidFill>
                <a:effectLst/>
                <a:uFillTx/>
                <a:latin typeface="Space Grotesk"/>
                <a:ea typeface="Space Grotesk"/>
              </a:rPr>
              <a:t>hızlı</a:t>
            </a:r>
            <a:r>
              <a:rPr lang="en-US" sz="48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, başa eklemek neden </a:t>
            </a:r>
            <a:r>
              <a:rPr lang="en-US" sz="4800" b="1" u="none" strike="noStrike">
                <a:solidFill>
                  <a:srgbClr val="F2A65A"/>
                </a:solidFill>
                <a:effectLst/>
                <a:uFillTx/>
                <a:latin typeface="Space Grotesk"/>
                <a:ea typeface="Space Grotesk"/>
              </a:rPr>
              <a:t>yavaş</a:t>
            </a:r>
            <a:r>
              <a:rPr lang="en-US" sz="48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?</a:t>
            </a:r>
            <a:endParaRPr lang="tr-TR" sz="48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82" name="Text 2"/>
          <p:cNvSpPr/>
          <p:nvPr/>
        </p:nvSpPr>
        <p:spPr>
          <a:xfrm>
            <a:off x="812880" y="4196160"/>
            <a:ext cx="9156240" cy="75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60"/>
              </a:lnSpc>
              <a:tabLst>
                <a:tab pos="0" algn="l"/>
              </a:tabLst>
            </a:pPr>
            <a:r>
              <a:rPr lang="en-US" sz="2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Önce ikisinin ne olduğuna ve neden yapıldığına bakacağız. Sonra hız farkının sebebini bulacağız.</a:t>
            </a:r>
            <a:endParaRPr lang="tr-T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324000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Sona eklemek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84" name="Text 1"/>
          <p:cNvSpPr/>
          <p:nvPr/>
        </p:nvSpPr>
        <p:spPr>
          <a:xfrm>
            <a:off x="4052880" y="931680"/>
            <a:ext cx="117468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append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2"/>
          <p:cNvSpPr/>
          <p:nvPr/>
        </p:nvSpPr>
        <p:spPr>
          <a:xfrm>
            <a:off x="822240" y="1602000"/>
            <a:ext cx="933120" cy="67896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85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3"/>
          <p:cNvSpPr/>
          <p:nvPr/>
        </p:nvSpPr>
        <p:spPr>
          <a:xfrm>
            <a:off x="787320" y="234180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4"/>
          <p:cNvSpPr/>
          <p:nvPr/>
        </p:nvSpPr>
        <p:spPr>
          <a:xfrm>
            <a:off x="176544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72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5"/>
          <p:cNvSpPr/>
          <p:nvPr/>
        </p:nvSpPr>
        <p:spPr>
          <a:xfrm>
            <a:off x="1765080" y="16020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9" name="Shape 6"/>
          <p:cNvSpPr/>
          <p:nvPr/>
        </p:nvSpPr>
        <p:spPr>
          <a:xfrm>
            <a:off x="270792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Shape 7"/>
          <p:cNvSpPr/>
          <p:nvPr/>
        </p:nvSpPr>
        <p:spPr>
          <a:xfrm>
            <a:off x="1765080" y="228132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8"/>
          <p:cNvSpPr/>
          <p:nvPr/>
        </p:nvSpPr>
        <p:spPr>
          <a:xfrm>
            <a:off x="1739880" y="234180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Text 9"/>
          <p:cNvSpPr/>
          <p:nvPr/>
        </p:nvSpPr>
        <p:spPr>
          <a:xfrm>
            <a:off x="271764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90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10"/>
          <p:cNvSpPr/>
          <p:nvPr/>
        </p:nvSpPr>
        <p:spPr>
          <a:xfrm>
            <a:off x="2717640" y="16020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Shape 11"/>
          <p:cNvSpPr/>
          <p:nvPr/>
        </p:nvSpPr>
        <p:spPr>
          <a:xfrm>
            <a:off x="366048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2"/>
          <p:cNvSpPr/>
          <p:nvPr/>
        </p:nvSpPr>
        <p:spPr>
          <a:xfrm>
            <a:off x="2717640" y="228132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Text 13"/>
          <p:cNvSpPr/>
          <p:nvPr/>
        </p:nvSpPr>
        <p:spPr>
          <a:xfrm>
            <a:off x="2692440" y="234180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4"/>
          <p:cNvSpPr/>
          <p:nvPr/>
        </p:nvSpPr>
        <p:spPr>
          <a:xfrm>
            <a:off x="367020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Shape 15"/>
          <p:cNvSpPr/>
          <p:nvPr/>
        </p:nvSpPr>
        <p:spPr>
          <a:xfrm>
            <a:off x="3670200" y="16020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16"/>
          <p:cNvSpPr/>
          <p:nvPr/>
        </p:nvSpPr>
        <p:spPr>
          <a:xfrm>
            <a:off x="461304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7"/>
          <p:cNvSpPr/>
          <p:nvPr/>
        </p:nvSpPr>
        <p:spPr>
          <a:xfrm>
            <a:off x="3670200" y="228132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8"/>
          <p:cNvSpPr/>
          <p:nvPr/>
        </p:nvSpPr>
        <p:spPr>
          <a:xfrm>
            <a:off x="3645000" y="234180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9"/>
          <p:cNvSpPr/>
          <p:nvPr/>
        </p:nvSpPr>
        <p:spPr>
          <a:xfrm>
            <a:off x="4638600" y="1608480"/>
            <a:ext cx="920520" cy="66636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5120" tIns="15120" rIns="15120" bIns="1512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77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20"/>
          <p:cNvSpPr/>
          <p:nvPr/>
        </p:nvSpPr>
        <p:spPr>
          <a:xfrm>
            <a:off x="4597200" y="234180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21"/>
          <p:cNvSpPr/>
          <p:nvPr/>
        </p:nvSpPr>
        <p:spPr>
          <a:xfrm>
            <a:off x="812880" y="2799000"/>
            <a:ext cx="5460480" cy="1180440"/>
          </a:xfrm>
          <a:prstGeom prst="roundRect">
            <a:avLst>
              <a:gd name="adj" fmla="val 12906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2"/>
          <p:cNvSpPr/>
          <p:nvPr/>
        </p:nvSpPr>
        <p:spPr>
          <a:xfrm>
            <a:off x="1041480" y="297684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notlar = [85, 72, 90, 64]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23"/>
          <p:cNvSpPr/>
          <p:nvPr/>
        </p:nvSpPr>
        <p:spPr>
          <a:xfrm>
            <a:off x="1041480" y="325620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notlar.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append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(77)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4"/>
          <p:cNvSpPr/>
          <p:nvPr/>
        </p:nvSpPr>
        <p:spPr>
          <a:xfrm>
            <a:off x="1041480" y="353556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9C2CC"/>
                </a:solidFill>
                <a:effectLst/>
                <a:uFillTx/>
                <a:latin typeface="JetBrains Mono"/>
                <a:ea typeface="JetBrains Mono"/>
              </a:rPr>
              <a:t># [85, 72, 90, 64, 77]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Text 25"/>
          <p:cNvSpPr/>
          <p:nvPr/>
        </p:nvSpPr>
        <p:spPr>
          <a:xfrm>
            <a:off x="812880" y="4183200"/>
            <a:ext cx="5624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Var olan elemanların yeri değişmez. Yeni eleman sıranın sonuna geçer.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9" name="Shape 26"/>
          <p:cNvSpPr/>
          <p:nvPr/>
        </p:nvSpPr>
        <p:spPr>
          <a:xfrm>
            <a:off x="6578640" y="1592640"/>
            <a:ext cx="4800240" cy="2539080"/>
          </a:xfrm>
          <a:prstGeom prst="roundRect">
            <a:avLst>
              <a:gd name="adj" fmla="val 6001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27"/>
          <p:cNvSpPr/>
          <p:nvPr/>
        </p:nvSpPr>
        <p:spPr>
          <a:xfrm>
            <a:off x="6832440" y="1846440"/>
            <a:ext cx="44211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Ne zaman yaparız?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Text 28"/>
          <p:cNvSpPr/>
          <p:nvPr/>
        </p:nvSpPr>
        <p:spPr>
          <a:xfrm>
            <a:off x="6832440" y="2283480"/>
            <a:ext cx="4421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Geliş sırasını korumak istediğimizde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29"/>
          <p:cNvSpPr/>
          <p:nvPr/>
        </p:nvSpPr>
        <p:spPr>
          <a:xfrm>
            <a:off x="6889320" y="2633760"/>
            <a:ext cx="4356720" cy="12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 fontScale="92500" lnSpcReduction="9999"/>
          </a:bodyPr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Yeni kayıt olan öğrenci yoklama listesinin sonuna yazılır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Yeni gelen mesaj sohbetin sonuna eklenir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Sensörden gelen her ölçüm listenin sonuna eklenir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Sepete atılan ürün sepetin sonuna gelir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320724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Başa eklemek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14" name="Text 1"/>
          <p:cNvSpPr/>
          <p:nvPr/>
        </p:nvSpPr>
        <p:spPr>
          <a:xfrm>
            <a:off x="4020480" y="936360"/>
            <a:ext cx="241380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JetBrains Mono"/>
                <a:ea typeface="JetBrains Mono"/>
              </a:rPr>
              <a:t>insert(0, x)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2"/>
          <p:cNvSpPr/>
          <p:nvPr/>
        </p:nvSpPr>
        <p:spPr>
          <a:xfrm>
            <a:off x="828720" y="1608480"/>
            <a:ext cx="920520" cy="66636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5120" tIns="15120" rIns="15120" bIns="1512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99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3"/>
          <p:cNvSpPr/>
          <p:nvPr/>
        </p:nvSpPr>
        <p:spPr>
          <a:xfrm>
            <a:off x="787320" y="23162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4"/>
          <p:cNvSpPr/>
          <p:nvPr/>
        </p:nvSpPr>
        <p:spPr>
          <a:xfrm>
            <a:off x="787320" y="2595960"/>
            <a:ext cx="10029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yeni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Text 5"/>
          <p:cNvSpPr/>
          <p:nvPr/>
        </p:nvSpPr>
        <p:spPr>
          <a:xfrm>
            <a:off x="1774800" y="1602000"/>
            <a:ext cx="933120" cy="67896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85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6"/>
          <p:cNvSpPr/>
          <p:nvPr/>
        </p:nvSpPr>
        <p:spPr>
          <a:xfrm>
            <a:off x="1739880" y="23162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7"/>
          <p:cNvSpPr/>
          <p:nvPr/>
        </p:nvSpPr>
        <p:spPr>
          <a:xfrm>
            <a:off x="1739880" y="2595960"/>
            <a:ext cx="10029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önceden 0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8"/>
          <p:cNvSpPr/>
          <p:nvPr/>
        </p:nvSpPr>
        <p:spPr>
          <a:xfrm>
            <a:off x="271764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72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9"/>
          <p:cNvSpPr/>
          <p:nvPr/>
        </p:nvSpPr>
        <p:spPr>
          <a:xfrm>
            <a:off x="2717640" y="16020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0"/>
          <p:cNvSpPr/>
          <p:nvPr/>
        </p:nvSpPr>
        <p:spPr>
          <a:xfrm>
            <a:off x="366048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4" name="Shape 11"/>
          <p:cNvSpPr/>
          <p:nvPr/>
        </p:nvSpPr>
        <p:spPr>
          <a:xfrm>
            <a:off x="2717640" y="228132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2"/>
          <p:cNvSpPr/>
          <p:nvPr/>
        </p:nvSpPr>
        <p:spPr>
          <a:xfrm>
            <a:off x="2692440" y="23162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Text 13"/>
          <p:cNvSpPr/>
          <p:nvPr/>
        </p:nvSpPr>
        <p:spPr>
          <a:xfrm>
            <a:off x="2692440" y="2595960"/>
            <a:ext cx="10029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önceden 1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Text 14"/>
          <p:cNvSpPr/>
          <p:nvPr/>
        </p:nvSpPr>
        <p:spPr>
          <a:xfrm>
            <a:off x="367020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90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15"/>
          <p:cNvSpPr/>
          <p:nvPr/>
        </p:nvSpPr>
        <p:spPr>
          <a:xfrm>
            <a:off x="3670200" y="160200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Shape 16"/>
          <p:cNvSpPr/>
          <p:nvPr/>
        </p:nvSpPr>
        <p:spPr>
          <a:xfrm>
            <a:off x="461304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17"/>
          <p:cNvSpPr/>
          <p:nvPr/>
        </p:nvSpPr>
        <p:spPr>
          <a:xfrm>
            <a:off x="3670200" y="2281320"/>
            <a:ext cx="9525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18"/>
          <p:cNvSpPr/>
          <p:nvPr/>
        </p:nvSpPr>
        <p:spPr>
          <a:xfrm>
            <a:off x="3645000" y="23162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9"/>
          <p:cNvSpPr/>
          <p:nvPr/>
        </p:nvSpPr>
        <p:spPr>
          <a:xfrm>
            <a:off x="3645000" y="2595960"/>
            <a:ext cx="10029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önceden 2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20"/>
          <p:cNvSpPr/>
          <p:nvPr/>
        </p:nvSpPr>
        <p:spPr>
          <a:xfrm>
            <a:off x="4622760" y="1592640"/>
            <a:ext cx="95220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Shape 21"/>
          <p:cNvSpPr/>
          <p:nvPr/>
        </p:nvSpPr>
        <p:spPr>
          <a:xfrm>
            <a:off x="4622760" y="1602000"/>
            <a:ext cx="9522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Shape 22"/>
          <p:cNvSpPr/>
          <p:nvPr/>
        </p:nvSpPr>
        <p:spPr>
          <a:xfrm>
            <a:off x="5565600" y="15922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23"/>
          <p:cNvSpPr/>
          <p:nvPr/>
        </p:nvSpPr>
        <p:spPr>
          <a:xfrm>
            <a:off x="4622760" y="2281320"/>
            <a:ext cx="9522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24"/>
          <p:cNvSpPr/>
          <p:nvPr/>
        </p:nvSpPr>
        <p:spPr>
          <a:xfrm>
            <a:off x="4597200" y="2316240"/>
            <a:ext cx="100296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25"/>
          <p:cNvSpPr/>
          <p:nvPr/>
        </p:nvSpPr>
        <p:spPr>
          <a:xfrm>
            <a:off x="4597200" y="2595960"/>
            <a:ext cx="10029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önceden 3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Shape 26"/>
          <p:cNvSpPr/>
          <p:nvPr/>
        </p:nvSpPr>
        <p:spPr>
          <a:xfrm>
            <a:off x="812880" y="2986920"/>
            <a:ext cx="5460480" cy="1180440"/>
          </a:xfrm>
          <a:prstGeom prst="roundRect">
            <a:avLst>
              <a:gd name="adj" fmla="val 12906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0" name="Text 27"/>
          <p:cNvSpPr/>
          <p:nvPr/>
        </p:nvSpPr>
        <p:spPr>
          <a:xfrm>
            <a:off x="1041480" y="316476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notlar = [85, 72, 90, 64]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28"/>
          <p:cNvSpPr/>
          <p:nvPr/>
        </p:nvSpPr>
        <p:spPr>
          <a:xfrm>
            <a:off x="1041480" y="344412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notlar.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insert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(0, 99)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9"/>
          <p:cNvSpPr/>
          <p:nvPr/>
        </p:nvSpPr>
        <p:spPr>
          <a:xfrm>
            <a:off x="1041480" y="3723480"/>
            <a:ext cx="515376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9C2CC"/>
                </a:solidFill>
                <a:effectLst/>
                <a:uFillTx/>
                <a:latin typeface="JetBrains Mono"/>
                <a:ea typeface="JetBrains Mono"/>
              </a:rPr>
              <a:t># [99, 85, 72, 90, 64]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30"/>
          <p:cNvSpPr/>
          <p:nvPr/>
        </p:nvSpPr>
        <p:spPr>
          <a:xfrm>
            <a:off x="812880" y="4345560"/>
            <a:ext cx="5624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Yeni eleman 0 numaraya geçti. Diğer herkesin sıra numarası bir arttı.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31"/>
          <p:cNvSpPr/>
          <p:nvPr/>
        </p:nvSpPr>
        <p:spPr>
          <a:xfrm>
            <a:off x="6578640" y="1592640"/>
            <a:ext cx="4800240" cy="3067560"/>
          </a:xfrm>
          <a:prstGeom prst="roundRect">
            <a:avLst>
              <a:gd name="adj" fmla="val 496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32"/>
          <p:cNvSpPr/>
          <p:nvPr/>
        </p:nvSpPr>
        <p:spPr>
          <a:xfrm>
            <a:off x="6832440" y="1846440"/>
            <a:ext cx="44211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Ne zaman yaparız?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33"/>
          <p:cNvSpPr/>
          <p:nvPr/>
        </p:nvSpPr>
        <p:spPr>
          <a:xfrm>
            <a:off x="6832440" y="2283480"/>
            <a:ext cx="4421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En yeninin en önde durmasını istediğimizde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34"/>
          <p:cNvSpPr/>
          <p:nvPr/>
        </p:nvSpPr>
        <p:spPr>
          <a:xfrm>
            <a:off x="6889320" y="2633760"/>
            <a:ext cx="4356720" cy="126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Haber sitesinde en yeni haber en üstte durur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Posta kutusunda en son gelen ileti en üsttedir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Tarayıcı geçmişinde son ziyaret edilen sayfa en baştadır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96920" indent="-196920" defTabSz="914400">
              <a:lnSpc>
                <a:spcPts val="195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Acil hasta bekleme sırasının başına alınır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35"/>
          <p:cNvSpPr/>
          <p:nvPr/>
        </p:nvSpPr>
        <p:spPr>
          <a:xfrm>
            <a:off x="6832440" y="3979800"/>
            <a:ext cx="4421160" cy="451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insert(k, x) istenen yere de ekler. Buna araya ekleme (</a:t>
            </a:r>
            <a:r>
              <a:rPr lang="en-US" sz="12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insertion</a:t>
            </a: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) denir.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Çıkarmak da iki türlü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50" name="Shape 1"/>
          <p:cNvSpPr/>
          <p:nvPr/>
        </p:nvSpPr>
        <p:spPr>
          <a:xfrm>
            <a:off x="812880" y="1643400"/>
            <a:ext cx="5130360" cy="2173680"/>
          </a:xfrm>
          <a:prstGeom prst="roundRect">
            <a:avLst>
              <a:gd name="adj" fmla="val 701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2"/>
          <p:cNvSpPr/>
          <p:nvPr/>
        </p:nvSpPr>
        <p:spPr>
          <a:xfrm>
            <a:off x="1117440" y="1947960"/>
            <a:ext cx="465660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notlar.pop()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3"/>
          <p:cNvSpPr/>
          <p:nvPr/>
        </p:nvSpPr>
        <p:spPr>
          <a:xfrm>
            <a:off x="1117440" y="2440800"/>
            <a:ext cx="46566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Sondan çıkarmak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Text 4"/>
          <p:cNvSpPr/>
          <p:nvPr/>
        </p:nvSpPr>
        <p:spPr>
          <a:xfrm>
            <a:off x="1117440" y="2877480"/>
            <a:ext cx="46566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Son elemanı çıkarır ve geri verir.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5"/>
          <p:cNvSpPr/>
          <p:nvPr/>
        </p:nvSpPr>
        <p:spPr>
          <a:xfrm>
            <a:off x="1117440" y="3263760"/>
            <a:ext cx="4656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Geri al tuşu en son yapılan işlemi geri alır.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6"/>
          <p:cNvSpPr/>
          <p:nvPr/>
        </p:nvSpPr>
        <p:spPr>
          <a:xfrm>
            <a:off x="6248520" y="1643400"/>
            <a:ext cx="5130360" cy="2173680"/>
          </a:xfrm>
          <a:prstGeom prst="roundRect">
            <a:avLst>
              <a:gd name="adj" fmla="val 701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Text 7"/>
          <p:cNvSpPr/>
          <p:nvPr/>
        </p:nvSpPr>
        <p:spPr>
          <a:xfrm>
            <a:off x="6553080" y="1947960"/>
            <a:ext cx="465660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notlar.pop(0)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8"/>
          <p:cNvSpPr/>
          <p:nvPr/>
        </p:nvSpPr>
        <p:spPr>
          <a:xfrm>
            <a:off x="6553080" y="2440800"/>
            <a:ext cx="46566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Baştan çıkarmak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9"/>
          <p:cNvSpPr/>
          <p:nvPr/>
        </p:nvSpPr>
        <p:spPr>
          <a:xfrm>
            <a:off x="6553080" y="2877480"/>
            <a:ext cx="46566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İlk elemanı çıkarır ve geri verir.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Text 10"/>
          <p:cNvSpPr/>
          <p:nvPr/>
        </p:nvSpPr>
        <p:spPr>
          <a:xfrm>
            <a:off x="6553080" y="3263760"/>
            <a:ext cx="46566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Banka sırasında ilk gelen müşteriye ilk hizmet verilir.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1"/>
          <p:cNvSpPr/>
          <p:nvPr/>
        </p:nvSpPr>
        <p:spPr>
          <a:xfrm>
            <a:off x="812880" y="412200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Bu iki fikir 4. ve 5. haftanın konusu, yığın (</a:t>
            </a:r>
            <a:r>
              <a:rPr lang="en-US" sz="14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stack</a:t>
            </a: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) ve kuyruk (</a:t>
            </a:r>
            <a:r>
              <a:rPr lang="en-US" sz="14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queue</a:t>
            </a: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).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Text 0"/>
          <p:cNvSpPr/>
          <p:nvPr/>
        </p:nvSpPr>
        <p:spPr>
          <a:xfrm>
            <a:off x="812880" y="2270880"/>
            <a:ext cx="4571640" cy="644760"/>
          </a:xfrm>
          <a:prstGeom prst="roundRect">
            <a:avLst>
              <a:gd name="adj" fmla="val 15749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7960" tIns="97200" rIns="21600" bIns="7200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notlar.append(x)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1"/>
          <p:cNvSpPr/>
          <p:nvPr/>
        </p:nvSpPr>
        <p:spPr>
          <a:xfrm>
            <a:off x="812880" y="2991960"/>
            <a:ext cx="4708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sona ekler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Text 2"/>
          <p:cNvSpPr/>
          <p:nvPr/>
        </p:nvSpPr>
        <p:spPr>
          <a:xfrm>
            <a:off x="812880" y="3581280"/>
            <a:ext cx="4571640" cy="644760"/>
          </a:xfrm>
          <a:prstGeom prst="roundRect">
            <a:avLst>
              <a:gd name="adj" fmla="val 15749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7960" tIns="97200" rIns="21600" bIns="7200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notlar.insert(0, x)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3"/>
          <p:cNvSpPr/>
          <p:nvPr/>
        </p:nvSpPr>
        <p:spPr>
          <a:xfrm>
            <a:off x="812880" y="4302720"/>
            <a:ext cx="4708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başa ekler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4"/>
          <p:cNvSpPr/>
          <p:nvPr/>
        </p:nvSpPr>
        <p:spPr>
          <a:xfrm>
            <a:off x="5994360" y="2388960"/>
            <a:ext cx="5546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BİR TAHMİN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PlaceHolder 1"/>
          <p:cNvSpPr>
            <a:spLocks noGrp="1"/>
          </p:cNvSpPr>
          <p:nvPr>
            <p:ph type="title"/>
          </p:nvPr>
        </p:nvSpPr>
        <p:spPr>
          <a:xfrm>
            <a:off x="5994360" y="2891520"/>
            <a:ext cx="5546160" cy="1602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İkisi de tek satır, ikisi de tek eleman ekliyor. Hangisi daha hızlı?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Sınıftaki uzun bir sıra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68" name="Shape 1"/>
          <p:cNvSpPr/>
          <p:nvPr/>
        </p:nvSpPr>
        <p:spPr>
          <a:xfrm>
            <a:off x="812880" y="1643400"/>
            <a:ext cx="5133960" cy="2798280"/>
          </a:xfrm>
          <a:prstGeom prst="roundRect">
            <a:avLst>
              <a:gd name="adj" fmla="val 5445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2"/>
          <p:cNvSpPr/>
          <p:nvPr/>
        </p:nvSpPr>
        <p:spPr>
          <a:xfrm>
            <a:off x="1117440" y="1947960"/>
            <a:ext cx="46602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Sona oturmak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3"/>
          <p:cNvSpPr/>
          <p:nvPr/>
        </p:nvSpPr>
        <p:spPr>
          <a:xfrm>
            <a:off x="1117440" y="2385000"/>
            <a:ext cx="466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geç kalan öğrenci boş sandalyeye oturur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4"/>
          <p:cNvSpPr/>
          <p:nvPr/>
        </p:nvSpPr>
        <p:spPr>
          <a:xfrm>
            <a:off x="1117440" y="2735280"/>
            <a:ext cx="4660200" cy="104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7999"/>
              </a:lnSpc>
              <a:tabLst>
                <a:tab pos="0" algn="l"/>
              </a:tabLst>
            </a:pPr>
            <a:r>
              <a:rPr lang="en-US" sz="80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0</a:t>
            </a:r>
            <a:endParaRPr lang="tr-TR" sz="8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5"/>
          <p:cNvSpPr/>
          <p:nvPr/>
        </p:nvSpPr>
        <p:spPr>
          <a:xfrm>
            <a:off x="1117440" y="3853080"/>
            <a:ext cx="46602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kişi yerinden kalkar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6"/>
          <p:cNvSpPr/>
          <p:nvPr/>
        </p:nvSpPr>
        <p:spPr>
          <a:xfrm>
            <a:off x="6264360" y="1656000"/>
            <a:ext cx="5101920" cy="2773080"/>
          </a:xfrm>
          <a:prstGeom prst="roundRect">
            <a:avLst>
              <a:gd name="adj" fmla="val 5037"/>
            </a:avLst>
          </a:prstGeom>
          <a:solidFill>
            <a:srgbClr val="F7F5F0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7"/>
          <p:cNvSpPr/>
          <p:nvPr/>
        </p:nvSpPr>
        <p:spPr>
          <a:xfrm>
            <a:off x="6553080" y="1944720"/>
            <a:ext cx="46602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Başa oturmak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8"/>
          <p:cNvSpPr/>
          <p:nvPr/>
        </p:nvSpPr>
        <p:spPr>
          <a:xfrm>
            <a:off x="6553080" y="2381760"/>
            <a:ext cx="46602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 numaralı sandalyeye oturmak isterse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9"/>
          <p:cNvSpPr/>
          <p:nvPr/>
        </p:nvSpPr>
        <p:spPr>
          <a:xfrm>
            <a:off x="6553080" y="2732040"/>
            <a:ext cx="4660200" cy="104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7999"/>
              </a:lnSpc>
              <a:tabLst>
                <a:tab pos="0" algn="l"/>
              </a:tabLst>
            </a:pPr>
            <a:r>
              <a:rPr lang="en-US" sz="80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40</a:t>
            </a:r>
            <a:endParaRPr lang="tr-TR" sz="8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0"/>
          <p:cNvSpPr/>
          <p:nvPr/>
        </p:nvSpPr>
        <p:spPr>
          <a:xfrm>
            <a:off x="6553080" y="3849480"/>
            <a:ext cx="46602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kişi birer sandalye sağa kayar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1"/>
          <p:cNvSpPr/>
          <p:nvPr/>
        </p:nvSpPr>
        <p:spPr>
          <a:xfrm>
            <a:off x="812880" y="4746960"/>
            <a:ext cx="360360" cy="400680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 12"/>
          <p:cNvSpPr/>
          <p:nvPr/>
        </p:nvSpPr>
        <p:spPr>
          <a:xfrm>
            <a:off x="1249560" y="4746960"/>
            <a:ext cx="360360" cy="400680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3"/>
          <p:cNvSpPr/>
          <p:nvPr/>
        </p:nvSpPr>
        <p:spPr>
          <a:xfrm>
            <a:off x="1686600" y="4746960"/>
            <a:ext cx="360360" cy="400680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4"/>
          <p:cNvSpPr/>
          <p:nvPr/>
        </p:nvSpPr>
        <p:spPr>
          <a:xfrm>
            <a:off x="2123280" y="4746960"/>
            <a:ext cx="360360" cy="400680"/>
          </a:xfrm>
          <a:prstGeom prst="roundRect">
            <a:avLst>
              <a:gd name="adj" fmla="val 2112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Text 15"/>
          <p:cNvSpPr/>
          <p:nvPr/>
        </p:nvSpPr>
        <p:spPr>
          <a:xfrm>
            <a:off x="2611080" y="4822920"/>
            <a:ext cx="3837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...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16"/>
          <p:cNvSpPr/>
          <p:nvPr/>
        </p:nvSpPr>
        <p:spPr>
          <a:xfrm>
            <a:off x="3057840" y="4746960"/>
            <a:ext cx="466920" cy="400680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38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7"/>
          <p:cNvSpPr/>
          <p:nvPr/>
        </p:nvSpPr>
        <p:spPr>
          <a:xfrm>
            <a:off x="3601440" y="4746960"/>
            <a:ext cx="466920" cy="400680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39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8"/>
          <p:cNvSpPr/>
          <p:nvPr/>
        </p:nvSpPr>
        <p:spPr>
          <a:xfrm>
            <a:off x="4145040" y="4746960"/>
            <a:ext cx="466920" cy="400680"/>
          </a:xfrm>
          <a:prstGeom prst="roundRect">
            <a:avLst>
              <a:gd name="adj" fmla="val 1899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40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9"/>
          <p:cNvSpPr/>
          <p:nvPr/>
        </p:nvSpPr>
        <p:spPr>
          <a:xfrm>
            <a:off x="4694760" y="4757040"/>
            <a:ext cx="552960" cy="380520"/>
          </a:xfrm>
          <a:prstGeom prst="roundRect">
            <a:avLst>
              <a:gd name="adj" fmla="val 18346"/>
            </a:avLst>
          </a:prstGeom>
          <a:noFill/>
          <a:ln w="1270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Text 20"/>
          <p:cNvSpPr/>
          <p:nvPr/>
        </p:nvSpPr>
        <p:spPr>
          <a:xfrm>
            <a:off x="5337000" y="4757040"/>
            <a:ext cx="552960" cy="380520"/>
          </a:xfrm>
          <a:prstGeom prst="roundRect">
            <a:avLst>
              <a:gd name="adj" fmla="val 18346"/>
            </a:avLst>
          </a:prstGeom>
          <a:noFill/>
          <a:ln w="1270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8" name="Text 21"/>
          <p:cNvSpPr/>
          <p:nvPr/>
        </p:nvSpPr>
        <p:spPr>
          <a:xfrm>
            <a:off x="5979240" y="4757040"/>
            <a:ext cx="552960" cy="380520"/>
          </a:xfrm>
          <a:prstGeom prst="roundRect">
            <a:avLst>
              <a:gd name="adj" fmla="val 18346"/>
            </a:avLst>
          </a:prstGeom>
          <a:noFill/>
          <a:ln w="1270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Bellek numaralı kutulardan oluşur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190" name="Text 1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Her kutunun bir numarası var. Bu numaraya adres (</a:t>
            </a:r>
            <a:r>
              <a:rPr lang="en-US" sz="1600" b="0" i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address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) denir. Her kutu bir bayt (</a:t>
            </a:r>
            <a:r>
              <a:rPr lang="en-US" sz="1600" b="0" i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byte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) tutar.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Shape 2"/>
          <p:cNvSpPr/>
          <p:nvPr/>
        </p:nvSpPr>
        <p:spPr>
          <a:xfrm>
            <a:off x="822240" y="2038680"/>
            <a:ext cx="103716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3"/>
          <p:cNvSpPr/>
          <p:nvPr/>
        </p:nvSpPr>
        <p:spPr>
          <a:xfrm>
            <a:off x="78732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4"/>
          <p:cNvSpPr/>
          <p:nvPr/>
        </p:nvSpPr>
        <p:spPr>
          <a:xfrm>
            <a:off x="18694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5"/>
          <p:cNvSpPr/>
          <p:nvPr/>
        </p:nvSpPr>
        <p:spPr>
          <a:xfrm>
            <a:off x="186912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5" name="Shape 6"/>
          <p:cNvSpPr/>
          <p:nvPr/>
        </p:nvSpPr>
        <p:spPr>
          <a:xfrm>
            <a:off x="291636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Shape 7"/>
          <p:cNvSpPr/>
          <p:nvPr/>
        </p:nvSpPr>
        <p:spPr>
          <a:xfrm>
            <a:off x="186912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Text 8"/>
          <p:cNvSpPr/>
          <p:nvPr/>
        </p:nvSpPr>
        <p:spPr>
          <a:xfrm>
            <a:off x="184392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9"/>
          <p:cNvSpPr/>
          <p:nvPr/>
        </p:nvSpPr>
        <p:spPr>
          <a:xfrm>
            <a:off x="29260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9" name="Shape 10"/>
          <p:cNvSpPr/>
          <p:nvPr/>
        </p:nvSpPr>
        <p:spPr>
          <a:xfrm>
            <a:off x="292572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Shape 11"/>
          <p:cNvSpPr/>
          <p:nvPr/>
        </p:nvSpPr>
        <p:spPr>
          <a:xfrm>
            <a:off x="397296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12"/>
          <p:cNvSpPr/>
          <p:nvPr/>
        </p:nvSpPr>
        <p:spPr>
          <a:xfrm>
            <a:off x="292572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Text 13"/>
          <p:cNvSpPr/>
          <p:nvPr/>
        </p:nvSpPr>
        <p:spPr>
          <a:xfrm>
            <a:off x="290052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Shape 14"/>
          <p:cNvSpPr/>
          <p:nvPr/>
        </p:nvSpPr>
        <p:spPr>
          <a:xfrm>
            <a:off x="39826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Shape 15"/>
          <p:cNvSpPr/>
          <p:nvPr/>
        </p:nvSpPr>
        <p:spPr>
          <a:xfrm>
            <a:off x="3982320" y="2038680"/>
            <a:ext cx="105696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Shape 16"/>
          <p:cNvSpPr/>
          <p:nvPr/>
        </p:nvSpPr>
        <p:spPr>
          <a:xfrm>
            <a:off x="502956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Shape 17"/>
          <p:cNvSpPr/>
          <p:nvPr/>
        </p:nvSpPr>
        <p:spPr>
          <a:xfrm>
            <a:off x="3982320" y="2781720"/>
            <a:ext cx="105696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7" name="Text 18"/>
          <p:cNvSpPr/>
          <p:nvPr/>
        </p:nvSpPr>
        <p:spPr>
          <a:xfrm>
            <a:off x="395712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Shape 19"/>
          <p:cNvSpPr/>
          <p:nvPr/>
        </p:nvSpPr>
        <p:spPr>
          <a:xfrm>
            <a:off x="5055120" y="2045160"/>
            <a:ext cx="1024560" cy="72972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20"/>
          <p:cNvSpPr/>
          <p:nvPr/>
        </p:nvSpPr>
        <p:spPr>
          <a:xfrm>
            <a:off x="50140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B04A16"/>
                </a:solidFill>
                <a:effectLst/>
                <a:uFillTx/>
                <a:latin typeface="JetBrains Mono"/>
                <a:ea typeface="JetBrains Mono"/>
              </a:rPr>
              <a:t>1004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21"/>
          <p:cNvSpPr/>
          <p:nvPr/>
        </p:nvSpPr>
        <p:spPr>
          <a:xfrm>
            <a:off x="60958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22"/>
          <p:cNvSpPr/>
          <p:nvPr/>
        </p:nvSpPr>
        <p:spPr>
          <a:xfrm>
            <a:off x="609588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2" name="Shape 23"/>
          <p:cNvSpPr/>
          <p:nvPr/>
        </p:nvSpPr>
        <p:spPr>
          <a:xfrm>
            <a:off x="714276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Shape 24"/>
          <p:cNvSpPr/>
          <p:nvPr/>
        </p:nvSpPr>
        <p:spPr>
          <a:xfrm>
            <a:off x="609588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 25"/>
          <p:cNvSpPr/>
          <p:nvPr/>
        </p:nvSpPr>
        <p:spPr>
          <a:xfrm>
            <a:off x="60706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1005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Shape 26"/>
          <p:cNvSpPr/>
          <p:nvPr/>
        </p:nvSpPr>
        <p:spPr>
          <a:xfrm>
            <a:off x="71524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27"/>
          <p:cNvSpPr/>
          <p:nvPr/>
        </p:nvSpPr>
        <p:spPr>
          <a:xfrm>
            <a:off x="715248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7" name="Shape 28"/>
          <p:cNvSpPr/>
          <p:nvPr/>
        </p:nvSpPr>
        <p:spPr>
          <a:xfrm>
            <a:off x="819972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Shape 29"/>
          <p:cNvSpPr/>
          <p:nvPr/>
        </p:nvSpPr>
        <p:spPr>
          <a:xfrm>
            <a:off x="715248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Text 30"/>
          <p:cNvSpPr/>
          <p:nvPr/>
        </p:nvSpPr>
        <p:spPr>
          <a:xfrm>
            <a:off x="71272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1006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31"/>
          <p:cNvSpPr/>
          <p:nvPr/>
        </p:nvSpPr>
        <p:spPr>
          <a:xfrm>
            <a:off x="820908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1" name="Shape 32"/>
          <p:cNvSpPr/>
          <p:nvPr/>
        </p:nvSpPr>
        <p:spPr>
          <a:xfrm>
            <a:off x="820908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Shape 33"/>
          <p:cNvSpPr/>
          <p:nvPr/>
        </p:nvSpPr>
        <p:spPr>
          <a:xfrm>
            <a:off x="925632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34"/>
          <p:cNvSpPr/>
          <p:nvPr/>
        </p:nvSpPr>
        <p:spPr>
          <a:xfrm>
            <a:off x="820908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Text 35"/>
          <p:cNvSpPr/>
          <p:nvPr/>
        </p:nvSpPr>
        <p:spPr>
          <a:xfrm>
            <a:off x="81838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1007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5" name="Shape 36"/>
          <p:cNvSpPr/>
          <p:nvPr/>
        </p:nvSpPr>
        <p:spPr>
          <a:xfrm>
            <a:off x="926604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Shape 37"/>
          <p:cNvSpPr/>
          <p:nvPr/>
        </p:nvSpPr>
        <p:spPr>
          <a:xfrm>
            <a:off x="926568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38"/>
          <p:cNvSpPr/>
          <p:nvPr/>
        </p:nvSpPr>
        <p:spPr>
          <a:xfrm>
            <a:off x="1031292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39"/>
          <p:cNvSpPr/>
          <p:nvPr/>
        </p:nvSpPr>
        <p:spPr>
          <a:xfrm>
            <a:off x="926568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40"/>
          <p:cNvSpPr/>
          <p:nvPr/>
        </p:nvSpPr>
        <p:spPr>
          <a:xfrm>
            <a:off x="92404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1008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Shape 41"/>
          <p:cNvSpPr/>
          <p:nvPr/>
        </p:nvSpPr>
        <p:spPr>
          <a:xfrm>
            <a:off x="10322640" y="2029320"/>
            <a:ext cx="10562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42"/>
          <p:cNvSpPr/>
          <p:nvPr/>
        </p:nvSpPr>
        <p:spPr>
          <a:xfrm>
            <a:off x="10322280" y="203868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43"/>
          <p:cNvSpPr/>
          <p:nvPr/>
        </p:nvSpPr>
        <p:spPr>
          <a:xfrm>
            <a:off x="11369520" y="2028960"/>
            <a:ext cx="360" cy="76212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3" name="Shape 44"/>
          <p:cNvSpPr/>
          <p:nvPr/>
        </p:nvSpPr>
        <p:spPr>
          <a:xfrm>
            <a:off x="10322280" y="2781720"/>
            <a:ext cx="1056600" cy="360"/>
          </a:xfrm>
          <a:prstGeom prst="line">
            <a:avLst/>
          </a:prstGeom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45"/>
          <p:cNvSpPr/>
          <p:nvPr/>
        </p:nvSpPr>
        <p:spPr>
          <a:xfrm>
            <a:off x="10297080" y="2867400"/>
            <a:ext cx="110700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JetBrains Mono"/>
                <a:ea typeface="JetBrains Mono"/>
              </a:rPr>
              <a:t>1009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Text 46"/>
          <p:cNvSpPr/>
          <p:nvPr/>
        </p:nvSpPr>
        <p:spPr>
          <a:xfrm>
            <a:off x="812880" y="3421080"/>
            <a:ext cx="10883160" cy="38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6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Bilgisayar adresini bildiği kutuya </a:t>
            </a: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doğrudan</a:t>
            </a: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 gider. Aradaki kutulara bakmaz.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Dizi bellekte nasıl durur?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237" name="Text 1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Elemanlar bellekte yan yana, aralarında boşluk olmadan durur. Her eleman aynı boyda yer kaplar.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2"/>
          <p:cNvSpPr/>
          <p:nvPr/>
        </p:nvSpPr>
        <p:spPr>
          <a:xfrm>
            <a:off x="1787400" y="2038680"/>
            <a:ext cx="1250640" cy="742680"/>
          </a:xfrm>
          <a:prstGeom prst="rect">
            <a:avLst/>
          </a:prstGeom>
          <a:noFill/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başka veri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3"/>
          <p:cNvSpPr/>
          <p:nvPr/>
        </p:nvSpPr>
        <p:spPr>
          <a:xfrm>
            <a:off x="3022560" y="202932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Text 4"/>
          <p:cNvSpPr/>
          <p:nvPr/>
        </p:nvSpPr>
        <p:spPr>
          <a:xfrm>
            <a:off x="3057480" y="2369160"/>
            <a:ext cx="150444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1" name="Text 5"/>
          <p:cNvSpPr/>
          <p:nvPr/>
        </p:nvSpPr>
        <p:spPr>
          <a:xfrm>
            <a:off x="3022560" y="319788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1000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6"/>
          <p:cNvSpPr/>
          <p:nvPr/>
        </p:nvSpPr>
        <p:spPr>
          <a:xfrm>
            <a:off x="4546440" y="202932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7"/>
          <p:cNvSpPr/>
          <p:nvPr/>
        </p:nvSpPr>
        <p:spPr>
          <a:xfrm>
            <a:off x="4572000" y="2359440"/>
            <a:ext cx="15235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Shape 8"/>
          <p:cNvSpPr/>
          <p:nvPr/>
        </p:nvSpPr>
        <p:spPr>
          <a:xfrm>
            <a:off x="4571640" y="2368800"/>
            <a:ext cx="152424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9"/>
          <p:cNvSpPr/>
          <p:nvPr/>
        </p:nvSpPr>
        <p:spPr>
          <a:xfrm>
            <a:off x="6086160" y="235944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10"/>
          <p:cNvSpPr/>
          <p:nvPr/>
        </p:nvSpPr>
        <p:spPr>
          <a:xfrm>
            <a:off x="4571640" y="3111840"/>
            <a:ext cx="152424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11"/>
          <p:cNvSpPr/>
          <p:nvPr/>
        </p:nvSpPr>
        <p:spPr>
          <a:xfrm>
            <a:off x="4546440" y="319788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1004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12"/>
          <p:cNvSpPr/>
          <p:nvPr/>
        </p:nvSpPr>
        <p:spPr>
          <a:xfrm>
            <a:off x="6070680" y="202932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Text 13"/>
          <p:cNvSpPr/>
          <p:nvPr/>
        </p:nvSpPr>
        <p:spPr>
          <a:xfrm>
            <a:off x="6095880" y="2359440"/>
            <a:ext cx="15235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0" name="Shape 14"/>
          <p:cNvSpPr/>
          <p:nvPr/>
        </p:nvSpPr>
        <p:spPr>
          <a:xfrm>
            <a:off x="6095880" y="2368800"/>
            <a:ext cx="15238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Shape 15"/>
          <p:cNvSpPr/>
          <p:nvPr/>
        </p:nvSpPr>
        <p:spPr>
          <a:xfrm>
            <a:off x="7610400" y="235944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Shape 16"/>
          <p:cNvSpPr/>
          <p:nvPr/>
        </p:nvSpPr>
        <p:spPr>
          <a:xfrm>
            <a:off x="6095880" y="3111840"/>
            <a:ext cx="15238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Text 17"/>
          <p:cNvSpPr/>
          <p:nvPr/>
        </p:nvSpPr>
        <p:spPr>
          <a:xfrm>
            <a:off x="6070680" y="319788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1008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4" name="Text 18"/>
          <p:cNvSpPr/>
          <p:nvPr/>
        </p:nvSpPr>
        <p:spPr>
          <a:xfrm>
            <a:off x="7594560" y="202932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9"/>
          <p:cNvSpPr/>
          <p:nvPr/>
        </p:nvSpPr>
        <p:spPr>
          <a:xfrm>
            <a:off x="7619760" y="2359440"/>
            <a:ext cx="15235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Shape 20"/>
          <p:cNvSpPr/>
          <p:nvPr/>
        </p:nvSpPr>
        <p:spPr>
          <a:xfrm>
            <a:off x="7619760" y="2368800"/>
            <a:ext cx="15238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Shape 21"/>
          <p:cNvSpPr/>
          <p:nvPr/>
        </p:nvSpPr>
        <p:spPr>
          <a:xfrm>
            <a:off x="9134280" y="235944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8" name="Shape 22"/>
          <p:cNvSpPr/>
          <p:nvPr/>
        </p:nvSpPr>
        <p:spPr>
          <a:xfrm>
            <a:off x="7619760" y="3111840"/>
            <a:ext cx="15238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9" name="Text 23"/>
          <p:cNvSpPr/>
          <p:nvPr/>
        </p:nvSpPr>
        <p:spPr>
          <a:xfrm>
            <a:off x="7594560" y="3197880"/>
            <a:ext cx="15742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1012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Shape 24"/>
          <p:cNvSpPr/>
          <p:nvPr/>
        </p:nvSpPr>
        <p:spPr>
          <a:xfrm>
            <a:off x="9143640" y="203868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1" name="Shape 25"/>
          <p:cNvSpPr/>
          <p:nvPr/>
        </p:nvSpPr>
        <p:spPr>
          <a:xfrm>
            <a:off x="10404360" y="202896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2" name="Shape 26"/>
          <p:cNvSpPr/>
          <p:nvPr/>
        </p:nvSpPr>
        <p:spPr>
          <a:xfrm>
            <a:off x="9143640" y="278172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Text 27"/>
          <p:cNvSpPr/>
          <p:nvPr/>
        </p:nvSpPr>
        <p:spPr>
          <a:xfrm>
            <a:off x="9366120" y="2286000"/>
            <a:ext cx="857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başka veri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4" name="Shape 28"/>
          <p:cNvSpPr/>
          <p:nvPr/>
        </p:nvSpPr>
        <p:spPr>
          <a:xfrm>
            <a:off x="812520" y="3769200"/>
            <a:ext cx="338688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5" name="Text 29"/>
          <p:cNvSpPr/>
          <p:nvPr/>
        </p:nvSpPr>
        <p:spPr>
          <a:xfrm>
            <a:off x="812880" y="3931200"/>
            <a:ext cx="3488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Bitişik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Text 30"/>
          <p:cNvSpPr/>
          <p:nvPr/>
        </p:nvSpPr>
        <p:spPr>
          <a:xfrm>
            <a:off x="812880" y="4317120"/>
            <a:ext cx="348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contiguous</a:t>
            </a: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, aralarında boşluk yok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7" name="Shape 31"/>
          <p:cNvSpPr/>
          <p:nvPr/>
        </p:nvSpPr>
        <p:spPr>
          <a:xfrm>
            <a:off x="4402440" y="3769200"/>
            <a:ext cx="3386880" cy="360"/>
          </a:xfrm>
          <a:prstGeom prst="line">
            <a:avLst/>
          </a:prstGeom>
          <a:ln w="25400">
            <a:solidFill>
              <a:srgbClr val="5E67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 32"/>
          <p:cNvSpPr/>
          <p:nvPr/>
        </p:nvSpPr>
        <p:spPr>
          <a:xfrm>
            <a:off x="4402800" y="3931200"/>
            <a:ext cx="3488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Aynı boyda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 33"/>
          <p:cNvSpPr/>
          <p:nvPr/>
        </p:nvSpPr>
        <p:spPr>
          <a:xfrm>
            <a:off x="4402800" y="4317120"/>
            <a:ext cx="348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her eleman 4 bayt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0" name="Shape 34"/>
          <p:cNvSpPr/>
          <p:nvPr/>
        </p:nvSpPr>
        <p:spPr>
          <a:xfrm>
            <a:off x="7992360" y="3769200"/>
            <a:ext cx="3386520" cy="360"/>
          </a:xfrm>
          <a:prstGeom prst="line">
            <a:avLst/>
          </a:prstGeom>
          <a:ln w="25400">
            <a:solidFill>
              <a:srgbClr val="5E67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1" name="Text 35"/>
          <p:cNvSpPr/>
          <p:nvPr/>
        </p:nvSpPr>
        <p:spPr>
          <a:xfrm>
            <a:off x="7992720" y="3931200"/>
            <a:ext cx="34880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Başlangıcı belli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Text 36"/>
          <p:cNvSpPr/>
          <p:nvPr/>
        </p:nvSpPr>
        <p:spPr>
          <a:xfrm>
            <a:off x="7992720" y="4317120"/>
            <a:ext cx="34880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dizi 1000 numaralı adreste başlıyor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640160" cy="7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6001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O(1)</a:t>
            </a:r>
            <a:endParaRPr lang="tr-TR" sz="60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274" name="Text 1"/>
          <p:cNvSpPr/>
          <p:nvPr/>
        </p:nvSpPr>
        <p:spPr>
          <a:xfrm>
            <a:off x="2453040" y="1183320"/>
            <a:ext cx="32490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 fontScale="92500" lnSpcReduction="9999"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Sıra numarasıyla erişim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Text 2"/>
          <p:cNvSpPr/>
          <p:nvPr/>
        </p:nvSpPr>
        <p:spPr>
          <a:xfrm>
            <a:off x="5702400" y="1240560"/>
            <a:ext cx="13748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index access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 3"/>
          <p:cNvSpPr/>
          <p:nvPr/>
        </p:nvSpPr>
        <p:spPr>
          <a:xfrm>
            <a:off x="812880" y="165096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Adres hesabı.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 i numaralı elemanın adresi, başlangıç adresi artı i çarpı eleman boyudur.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7" name="Shape 4"/>
          <p:cNvSpPr/>
          <p:nvPr/>
        </p:nvSpPr>
        <p:spPr>
          <a:xfrm>
            <a:off x="812880" y="2163960"/>
            <a:ext cx="10566000" cy="1561320"/>
          </a:xfrm>
          <a:prstGeom prst="roundRect">
            <a:avLst>
              <a:gd name="adj" fmla="val 9758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78" name="Text 5"/>
          <p:cNvSpPr/>
          <p:nvPr/>
        </p:nvSpPr>
        <p:spPr>
          <a:xfrm>
            <a:off x="1117440" y="23925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adres_hesapla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(baslangic, boy, i):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9" name="Text 6"/>
          <p:cNvSpPr/>
          <p:nvPr/>
        </p:nvSpPr>
        <p:spPr>
          <a:xfrm>
            <a:off x="5943600" y="240120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Başlangıç adresi, eleman boyu ve sıra numarası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0" name="Text 7"/>
          <p:cNvSpPr/>
          <p:nvPr/>
        </p:nvSpPr>
        <p:spPr>
          <a:xfrm>
            <a:off x="1117440" y="26715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baslangic + i * boy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Text 8"/>
          <p:cNvSpPr/>
          <p:nvPr/>
        </p:nvSpPr>
        <p:spPr>
          <a:xfrm>
            <a:off x="5943600" y="268056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Bir çarpma, bir toplama. Dizinin boyuna bakmaz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2" name="Text 9"/>
          <p:cNvSpPr/>
          <p:nvPr/>
        </p:nvSpPr>
        <p:spPr>
          <a:xfrm>
            <a:off x="1117440" y="295092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adres_hesapla(1000, 4, 3)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3" name="Text 10"/>
          <p:cNvSpPr/>
          <p:nvPr/>
        </p:nvSpPr>
        <p:spPr>
          <a:xfrm>
            <a:off x="5943600" y="295992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Sonuç 1012, yani 3 numaralı elemanın adresi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Text 11"/>
          <p:cNvSpPr/>
          <p:nvPr/>
        </p:nvSpPr>
        <p:spPr>
          <a:xfrm>
            <a:off x="1117440" y="323028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adres_hesapla(1000, 4, 500_000)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5" name="Text 12"/>
          <p:cNvSpPr/>
          <p:nvPr/>
        </p:nvSpPr>
        <p:spPr>
          <a:xfrm>
            <a:off x="5943600" y="323928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Sonuç 2.001.000. Dizi 1 milyon elemanlı olsa da hesap aynı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6" name="Shape 13"/>
          <p:cNvSpPr/>
          <p:nvPr/>
        </p:nvSpPr>
        <p:spPr>
          <a:xfrm>
            <a:off x="812880" y="3954240"/>
            <a:ext cx="10566000" cy="74628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Text 14"/>
          <p:cNvSpPr/>
          <p:nvPr/>
        </p:nvSpPr>
        <p:spPr>
          <a:xfrm>
            <a:off x="1117440" y="4185360"/>
            <a:ext cx="202068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Veri 2 katına çıkınca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88" name="Image 0" descr="arrow-right"/>
          <p:cNvPicPr/>
          <p:nvPr/>
        </p:nvPicPr>
        <p:blipFill>
          <a:blip r:embed="rId1"/>
          <a:stretch/>
        </p:blipFill>
        <p:spPr>
          <a:xfrm>
            <a:off x="3138840" y="4213080"/>
            <a:ext cx="456840" cy="22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9" name="Text 15"/>
          <p:cNvSpPr/>
          <p:nvPr/>
        </p:nvSpPr>
        <p:spPr>
          <a:xfrm>
            <a:off x="3799080" y="4132080"/>
            <a:ext cx="180252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iş aynı kalır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Text 16"/>
          <p:cNvSpPr/>
          <p:nvPr/>
        </p:nvSpPr>
        <p:spPr>
          <a:xfrm>
            <a:off x="8842320" y="4220640"/>
            <a:ext cx="25365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Turuncu satır Big O'nun kaynağı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Araya eklemek için arkadakiler kayar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292" name="Text 1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0 değerini 2 numaralı yere ekliyoruz. Kaydırma sondan başlar, yoksa bir eleman diğerinin üstüne yazılır.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Text 2"/>
          <p:cNvSpPr/>
          <p:nvPr/>
        </p:nvSpPr>
        <p:spPr>
          <a:xfrm>
            <a:off x="787320" y="20293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2. kayma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4" name="Text 3"/>
          <p:cNvSpPr/>
          <p:nvPr/>
        </p:nvSpPr>
        <p:spPr>
          <a:xfrm>
            <a:off x="2057400" y="20293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1. kayma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95" name="Image 0" descr="Önce 6 değeri 3 numaralı kutudan 4 numaralı kutuya, sonra 5 değeri 2 numaralı kutudan 3 numaralı kutuya kayıyor"/>
          <p:cNvPicPr/>
          <p:nvPr/>
        </p:nvPicPr>
        <p:blipFill>
          <a:blip r:embed="rId1"/>
          <a:srcRect l="-133" t="0" r="-133" b="0"/>
          <a:stretch/>
        </p:blipFill>
        <p:spPr>
          <a:xfrm>
            <a:off x="812880" y="2283480"/>
            <a:ext cx="8889480" cy="570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Text 4"/>
          <p:cNvSpPr/>
          <p:nvPr/>
        </p:nvSpPr>
        <p:spPr>
          <a:xfrm>
            <a:off x="812880" y="2854800"/>
            <a:ext cx="132048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6001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Önce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7" name="Text 5"/>
          <p:cNvSpPr/>
          <p:nvPr/>
        </p:nvSpPr>
        <p:spPr>
          <a:xfrm>
            <a:off x="2092320" y="2864520"/>
            <a:ext cx="125064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8" name="Text 6"/>
          <p:cNvSpPr/>
          <p:nvPr/>
        </p:nvSpPr>
        <p:spPr>
          <a:xfrm>
            <a:off x="2057400" y="366768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Text 7"/>
          <p:cNvSpPr/>
          <p:nvPr/>
        </p:nvSpPr>
        <p:spPr>
          <a:xfrm>
            <a:off x="3352680" y="285480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0" name="Shape 8"/>
          <p:cNvSpPr/>
          <p:nvPr/>
        </p:nvSpPr>
        <p:spPr>
          <a:xfrm>
            <a:off x="3352680" y="286416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1" name="Shape 9"/>
          <p:cNvSpPr/>
          <p:nvPr/>
        </p:nvSpPr>
        <p:spPr>
          <a:xfrm>
            <a:off x="4613040" y="2854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Shape 10"/>
          <p:cNvSpPr/>
          <p:nvPr/>
        </p:nvSpPr>
        <p:spPr>
          <a:xfrm>
            <a:off x="3352680" y="360720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3" name="Text 11"/>
          <p:cNvSpPr/>
          <p:nvPr/>
        </p:nvSpPr>
        <p:spPr>
          <a:xfrm>
            <a:off x="3327480" y="366768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4" name="Text 12"/>
          <p:cNvSpPr/>
          <p:nvPr/>
        </p:nvSpPr>
        <p:spPr>
          <a:xfrm>
            <a:off x="4622760" y="285480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Shape 13"/>
          <p:cNvSpPr/>
          <p:nvPr/>
        </p:nvSpPr>
        <p:spPr>
          <a:xfrm>
            <a:off x="4622760" y="2864160"/>
            <a:ext cx="126972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6" name="Shape 14"/>
          <p:cNvSpPr/>
          <p:nvPr/>
        </p:nvSpPr>
        <p:spPr>
          <a:xfrm>
            <a:off x="5883120" y="2854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7" name="Shape 15"/>
          <p:cNvSpPr/>
          <p:nvPr/>
        </p:nvSpPr>
        <p:spPr>
          <a:xfrm>
            <a:off x="4622760" y="3607200"/>
            <a:ext cx="126972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Text 16"/>
          <p:cNvSpPr/>
          <p:nvPr/>
        </p:nvSpPr>
        <p:spPr>
          <a:xfrm>
            <a:off x="4597200" y="366768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9" name="Text 17"/>
          <p:cNvSpPr/>
          <p:nvPr/>
        </p:nvSpPr>
        <p:spPr>
          <a:xfrm>
            <a:off x="5892840" y="285480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0" name="Shape 18"/>
          <p:cNvSpPr/>
          <p:nvPr/>
        </p:nvSpPr>
        <p:spPr>
          <a:xfrm>
            <a:off x="5892480" y="286416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1" name="Shape 19"/>
          <p:cNvSpPr/>
          <p:nvPr/>
        </p:nvSpPr>
        <p:spPr>
          <a:xfrm>
            <a:off x="7153200" y="2854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2" name="Shape 20"/>
          <p:cNvSpPr/>
          <p:nvPr/>
        </p:nvSpPr>
        <p:spPr>
          <a:xfrm>
            <a:off x="5892480" y="360720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3" name="Text 21"/>
          <p:cNvSpPr/>
          <p:nvPr/>
        </p:nvSpPr>
        <p:spPr>
          <a:xfrm>
            <a:off x="5867280" y="366768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4" name="Shape 22"/>
          <p:cNvSpPr/>
          <p:nvPr/>
        </p:nvSpPr>
        <p:spPr>
          <a:xfrm>
            <a:off x="7162560" y="286416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5" name="Shape 23"/>
          <p:cNvSpPr/>
          <p:nvPr/>
        </p:nvSpPr>
        <p:spPr>
          <a:xfrm>
            <a:off x="8422920" y="285480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6" name="Shape 24"/>
          <p:cNvSpPr/>
          <p:nvPr/>
        </p:nvSpPr>
        <p:spPr>
          <a:xfrm>
            <a:off x="7162560" y="360720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7" name="Text 25"/>
          <p:cNvSpPr/>
          <p:nvPr/>
        </p:nvSpPr>
        <p:spPr>
          <a:xfrm>
            <a:off x="7644240" y="3111480"/>
            <a:ext cx="33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8" name="Text 26"/>
          <p:cNvSpPr/>
          <p:nvPr/>
        </p:nvSpPr>
        <p:spPr>
          <a:xfrm>
            <a:off x="7137360" y="366768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9" name="Text 27"/>
          <p:cNvSpPr/>
          <p:nvPr/>
        </p:nvSpPr>
        <p:spPr>
          <a:xfrm>
            <a:off x="8381880" y="2854800"/>
            <a:ext cx="1574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2 eleman kaydı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0" name="Text 28"/>
          <p:cNvSpPr/>
          <p:nvPr/>
        </p:nvSpPr>
        <p:spPr>
          <a:xfrm>
            <a:off x="812880" y="3921840"/>
            <a:ext cx="132048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6001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Sonra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1" name="Text 29"/>
          <p:cNvSpPr/>
          <p:nvPr/>
        </p:nvSpPr>
        <p:spPr>
          <a:xfrm>
            <a:off x="2092320" y="3931560"/>
            <a:ext cx="125064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 30"/>
          <p:cNvSpPr/>
          <p:nvPr/>
        </p:nvSpPr>
        <p:spPr>
          <a:xfrm>
            <a:off x="2057400" y="47347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0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 31"/>
          <p:cNvSpPr/>
          <p:nvPr/>
        </p:nvSpPr>
        <p:spPr>
          <a:xfrm>
            <a:off x="3352680" y="392184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Shape 32"/>
          <p:cNvSpPr/>
          <p:nvPr/>
        </p:nvSpPr>
        <p:spPr>
          <a:xfrm>
            <a:off x="3352680" y="393120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5" name="Shape 33"/>
          <p:cNvSpPr/>
          <p:nvPr/>
        </p:nvSpPr>
        <p:spPr>
          <a:xfrm>
            <a:off x="4613040" y="3921840"/>
            <a:ext cx="360" cy="7617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6" name="Shape 34"/>
          <p:cNvSpPr/>
          <p:nvPr/>
        </p:nvSpPr>
        <p:spPr>
          <a:xfrm>
            <a:off x="3352680" y="467424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Text 35"/>
          <p:cNvSpPr/>
          <p:nvPr/>
        </p:nvSpPr>
        <p:spPr>
          <a:xfrm>
            <a:off x="3327480" y="47347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8" name="Text 36"/>
          <p:cNvSpPr/>
          <p:nvPr/>
        </p:nvSpPr>
        <p:spPr>
          <a:xfrm>
            <a:off x="4638600" y="3937680"/>
            <a:ext cx="1238040" cy="72972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5120" tIns="15120" rIns="15120" bIns="1512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0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9" name="Text 37"/>
          <p:cNvSpPr/>
          <p:nvPr/>
        </p:nvSpPr>
        <p:spPr>
          <a:xfrm>
            <a:off x="4597200" y="47347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Text 38"/>
          <p:cNvSpPr/>
          <p:nvPr/>
        </p:nvSpPr>
        <p:spPr>
          <a:xfrm>
            <a:off x="5892840" y="392184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1" name="Shape 39"/>
          <p:cNvSpPr/>
          <p:nvPr/>
        </p:nvSpPr>
        <p:spPr>
          <a:xfrm>
            <a:off x="5892480" y="393120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2" name="Shape 40"/>
          <p:cNvSpPr/>
          <p:nvPr/>
        </p:nvSpPr>
        <p:spPr>
          <a:xfrm>
            <a:off x="7153200" y="3921840"/>
            <a:ext cx="360" cy="7617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Shape 41"/>
          <p:cNvSpPr/>
          <p:nvPr/>
        </p:nvSpPr>
        <p:spPr>
          <a:xfrm>
            <a:off x="5892480" y="467424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4" name="Text 42"/>
          <p:cNvSpPr/>
          <p:nvPr/>
        </p:nvSpPr>
        <p:spPr>
          <a:xfrm>
            <a:off x="5867280" y="47347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5" name="Text 43"/>
          <p:cNvSpPr/>
          <p:nvPr/>
        </p:nvSpPr>
        <p:spPr>
          <a:xfrm>
            <a:off x="7162920" y="392184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Shape 44"/>
          <p:cNvSpPr/>
          <p:nvPr/>
        </p:nvSpPr>
        <p:spPr>
          <a:xfrm>
            <a:off x="7162560" y="393120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7" name="Shape 45"/>
          <p:cNvSpPr/>
          <p:nvPr/>
        </p:nvSpPr>
        <p:spPr>
          <a:xfrm>
            <a:off x="8422920" y="3921840"/>
            <a:ext cx="360" cy="7617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8" name="Shape 46"/>
          <p:cNvSpPr/>
          <p:nvPr/>
        </p:nvSpPr>
        <p:spPr>
          <a:xfrm>
            <a:off x="7162560" y="467424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Text 47"/>
          <p:cNvSpPr/>
          <p:nvPr/>
        </p:nvSpPr>
        <p:spPr>
          <a:xfrm>
            <a:off x="7137360" y="4734720"/>
            <a:ext cx="1320480" cy="279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2001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4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0" name="Text 48"/>
          <p:cNvSpPr/>
          <p:nvPr/>
        </p:nvSpPr>
        <p:spPr>
          <a:xfrm>
            <a:off x="8381880" y="3921840"/>
            <a:ext cx="15742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yeni eleman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780200" cy="786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6001"/>
              </a:lnSpc>
              <a:buNone/>
              <a:tabLst>
                <a:tab pos="0" algn="l"/>
              </a:tabLst>
            </a:pPr>
            <a:r>
              <a:rPr lang="en-US" sz="60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O(n)</a:t>
            </a:r>
            <a:endParaRPr lang="tr-TR" sz="60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342" name="Text 1"/>
          <p:cNvSpPr/>
          <p:nvPr/>
        </p:nvSpPr>
        <p:spPr>
          <a:xfrm>
            <a:off x="2593440" y="1183320"/>
            <a:ext cx="19710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Araya ekleme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3" name="Text 2"/>
          <p:cNvSpPr/>
          <p:nvPr/>
        </p:nvSpPr>
        <p:spPr>
          <a:xfrm>
            <a:off x="4564440" y="1240560"/>
            <a:ext cx="9453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insertion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4" name="Text 3"/>
          <p:cNvSpPr/>
          <p:nvPr/>
        </p:nvSpPr>
        <p:spPr>
          <a:xfrm>
            <a:off x="812880" y="165096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Günlük hayattan.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 Sıranın başına oturmak isteyen öğrenci için herkes bir sandalye kayar.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Shape 4"/>
          <p:cNvSpPr/>
          <p:nvPr/>
        </p:nvSpPr>
        <p:spPr>
          <a:xfrm>
            <a:off x="812880" y="2163960"/>
            <a:ext cx="10566000" cy="1840680"/>
          </a:xfrm>
          <a:prstGeom prst="roundRect">
            <a:avLst>
              <a:gd name="adj" fmla="val 8278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46" name="Text 5"/>
          <p:cNvSpPr/>
          <p:nvPr/>
        </p:nvSpPr>
        <p:spPr>
          <a:xfrm>
            <a:off x="1117440" y="23925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araya_ekle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(kutular, boyut, konum, x):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7" name="Text 6"/>
          <p:cNvSpPr/>
          <p:nvPr/>
        </p:nvSpPr>
        <p:spPr>
          <a:xfrm>
            <a:off x="5943600" y="240120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x değerini konum numaralı yere ekler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Text 7"/>
          <p:cNvSpPr/>
          <p:nvPr/>
        </p:nvSpPr>
        <p:spPr>
          <a:xfrm>
            <a:off x="1117440" y="26715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range(boyut, konum, -1):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9" name="Text 8"/>
          <p:cNvSpPr/>
          <p:nvPr/>
        </p:nvSpPr>
        <p:spPr>
          <a:xfrm>
            <a:off x="5943600" y="268056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Sondan konuma kadar geriye sayar, boyut eksi konum tur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0" name="Text 9"/>
          <p:cNvSpPr/>
          <p:nvPr/>
        </p:nvSpPr>
        <p:spPr>
          <a:xfrm>
            <a:off x="1117440" y="295092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kutular[i] = kutular[i - 1]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Text 10"/>
          <p:cNvSpPr/>
          <p:nvPr/>
        </p:nvSpPr>
        <p:spPr>
          <a:xfrm>
            <a:off x="5943600" y="295992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Her elemanı bir sağa kaydırır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2" name="Text 11"/>
          <p:cNvSpPr/>
          <p:nvPr/>
        </p:nvSpPr>
        <p:spPr>
          <a:xfrm>
            <a:off x="1117440" y="323028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kutular[konum] = x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3" name="Text 12"/>
          <p:cNvSpPr/>
          <p:nvPr/>
        </p:nvSpPr>
        <p:spPr>
          <a:xfrm>
            <a:off x="5943600" y="323928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Açılan boşluğa yeni değeri yazar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Text 13"/>
          <p:cNvSpPr/>
          <p:nvPr/>
        </p:nvSpPr>
        <p:spPr>
          <a:xfrm>
            <a:off x="1117440" y="350964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boyut + 1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5" name="Text 14"/>
          <p:cNvSpPr/>
          <p:nvPr/>
        </p:nvSpPr>
        <p:spPr>
          <a:xfrm>
            <a:off x="5943600" y="351864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Dizide artık bir eleman fazla var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6" name="Shape 15"/>
          <p:cNvSpPr/>
          <p:nvPr/>
        </p:nvSpPr>
        <p:spPr>
          <a:xfrm>
            <a:off x="812880" y="4233600"/>
            <a:ext cx="10566000" cy="74628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Text 16"/>
          <p:cNvSpPr/>
          <p:nvPr/>
        </p:nvSpPr>
        <p:spPr>
          <a:xfrm>
            <a:off x="1117440" y="4464720"/>
            <a:ext cx="202068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Veri 2 katına çıkınca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358" name="Image 0" descr="arrow-right"/>
          <p:cNvPicPr/>
          <p:nvPr/>
        </p:nvPicPr>
        <p:blipFill>
          <a:blip r:embed="rId1"/>
          <a:stretch/>
        </p:blipFill>
        <p:spPr>
          <a:xfrm>
            <a:off x="3138840" y="4492440"/>
            <a:ext cx="456840" cy="22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9" name="Text 17"/>
          <p:cNvSpPr/>
          <p:nvPr/>
        </p:nvSpPr>
        <p:spPr>
          <a:xfrm>
            <a:off x="3799080" y="4411080"/>
            <a:ext cx="248904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iş 2 katına çıkar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Text 18"/>
          <p:cNvSpPr/>
          <p:nvPr/>
        </p:nvSpPr>
        <p:spPr>
          <a:xfrm>
            <a:off x="8842320" y="4500000"/>
            <a:ext cx="25365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Turuncu satır Big O'nun kaynağı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Text 0"/>
          <p:cNvSpPr/>
          <p:nvPr/>
        </p:nvSpPr>
        <p:spPr>
          <a:xfrm>
            <a:off x="812880" y="81288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ANA SORUNUN CEVABI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2" name="PlaceHolder 1"/>
          <p:cNvSpPr>
            <a:spLocks noGrp="1"/>
          </p:cNvSpPr>
          <p:nvPr>
            <p:ph type="title"/>
          </p:nvPr>
        </p:nvSpPr>
        <p:spPr>
          <a:xfrm>
            <a:off x="812880" y="113760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Kim kayıyor?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graphicFrame>
        <p:nvGraphicFramePr>
          <p:cNvPr id="363" name="Table 0"/>
          <p:cNvGraphicFramePr/>
          <p:nvPr/>
        </p:nvGraphicFramePr>
        <p:xfrm>
          <a:off x="821520" y="1977120"/>
          <a:ext cx="10557360" cy="2612520"/>
        </p:xfrm>
        <a:graphic>
          <a:graphicData uri="http://schemas.openxmlformats.org/drawingml/2006/table">
            <a:tbl>
              <a:tblPr/>
              <a:tblGrid>
                <a:gridCol w="2744640"/>
                <a:gridCol w="3378240"/>
                <a:gridCol w="2744640"/>
                <a:gridCol w="1689120"/>
              </a:tblGrid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İşlem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Python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BCB9B2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Yer değiştiren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BCB9B2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Big O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BCB9B2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Sona ekleme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liste.append(x)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hiçbiri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O(1)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Sondan çıkarma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liste.pop()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hiçbiri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O(1)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Başa ekleme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liste.insert(0, x)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n eleman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Baştan çıkarma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liste.pop(0)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n eksi 1 eleman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Ortaya ekleme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liste.insert(k, x)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n eksi k eleman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364" name="Text 2"/>
          <p:cNvSpPr/>
          <p:nvPr/>
        </p:nvSpPr>
        <p:spPr>
          <a:xfrm>
            <a:off x="812880" y="4894560"/>
            <a:ext cx="10883160" cy="38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6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Başa eklemek </a:t>
            </a: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herkesi</a:t>
            </a: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 kaydırır, sona eklemek kimseyi.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Sıra numarası mı, değer mi?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366" name="Shape 1"/>
          <p:cNvSpPr/>
          <p:nvPr/>
        </p:nvSpPr>
        <p:spPr>
          <a:xfrm>
            <a:off x="812880" y="1643400"/>
            <a:ext cx="5133960" cy="2686680"/>
          </a:xfrm>
          <a:prstGeom prst="roundRect">
            <a:avLst>
              <a:gd name="adj" fmla="val 5672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7" name="Text 2"/>
          <p:cNvSpPr/>
          <p:nvPr/>
        </p:nvSpPr>
        <p:spPr>
          <a:xfrm>
            <a:off x="1117440" y="1947960"/>
            <a:ext cx="466020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liste[5]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8" name="Text 3"/>
          <p:cNvSpPr/>
          <p:nvPr/>
        </p:nvSpPr>
        <p:spPr>
          <a:xfrm>
            <a:off x="1117440" y="2440800"/>
            <a:ext cx="46602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5 numaralı eleman ne?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Text 4"/>
          <p:cNvSpPr/>
          <p:nvPr/>
        </p:nvSpPr>
        <p:spPr>
          <a:xfrm>
            <a:off x="1117440" y="2877480"/>
            <a:ext cx="46602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Adres hesabıyla doğrudan gider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0" name="Text 5"/>
          <p:cNvSpPr/>
          <p:nvPr/>
        </p:nvSpPr>
        <p:spPr>
          <a:xfrm>
            <a:off x="1117440" y="3263760"/>
            <a:ext cx="466020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6001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O(1)</a:t>
            </a:r>
            <a:endParaRPr lang="tr-TR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1" name="Shape 6"/>
          <p:cNvSpPr/>
          <p:nvPr/>
        </p:nvSpPr>
        <p:spPr>
          <a:xfrm>
            <a:off x="6264360" y="1656000"/>
            <a:ext cx="5101920" cy="2661120"/>
          </a:xfrm>
          <a:prstGeom prst="roundRect">
            <a:avLst>
              <a:gd name="adj" fmla="val 5249"/>
            </a:avLst>
          </a:prstGeom>
          <a:solidFill>
            <a:srgbClr val="F7F5F0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Text 7"/>
          <p:cNvSpPr/>
          <p:nvPr/>
        </p:nvSpPr>
        <p:spPr>
          <a:xfrm>
            <a:off x="6553080" y="1944720"/>
            <a:ext cx="466020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5 in liste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3" name="Text 8"/>
          <p:cNvSpPr/>
          <p:nvPr/>
        </p:nvSpPr>
        <p:spPr>
          <a:xfrm>
            <a:off x="6553080" y="2437560"/>
            <a:ext cx="466020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5 değeri listede var mı?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4" name="Text 9"/>
          <p:cNvSpPr/>
          <p:nvPr/>
        </p:nvSpPr>
        <p:spPr>
          <a:xfrm>
            <a:off x="6553080" y="2874240"/>
            <a:ext cx="46602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Elemanlara tek tek bakmak zorunda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Text 10"/>
          <p:cNvSpPr/>
          <p:nvPr/>
        </p:nvSpPr>
        <p:spPr>
          <a:xfrm>
            <a:off x="6553080" y="3260160"/>
            <a:ext cx="466020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6001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O(n)</a:t>
            </a:r>
            <a:endParaRPr lang="tr-TR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6" name="Text 11"/>
          <p:cNvSpPr/>
          <p:nvPr/>
        </p:nvSpPr>
        <p:spPr>
          <a:xfrm>
            <a:off x="812880" y="4635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Dolap numarasını biliyorsan doğrudan gidersin. Sadece içindekini biliyorsan dolapları tek tek açarsın.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411012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Sabit boyutlu dizi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378" name="Text 1"/>
          <p:cNvSpPr/>
          <p:nvPr/>
        </p:nvSpPr>
        <p:spPr>
          <a:xfrm>
            <a:off x="4923360" y="1015560"/>
            <a:ext cx="12243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static array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9" name="Text 2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Boyu baştan bellidir ve değişmez. Dolunca yeni eleman eklenemez.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0" name="Text 3"/>
          <p:cNvSpPr/>
          <p:nvPr/>
        </p:nvSpPr>
        <p:spPr>
          <a:xfrm>
            <a:off x="822240" y="2038680"/>
            <a:ext cx="125064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Text 4"/>
          <p:cNvSpPr/>
          <p:nvPr/>
        </p:nvSpPr>
        <p:spPr>
          <a:xfrm>
            <a:off x="2082600" y="202932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2" name="Shape 5"/>
          <p:cNvSpPr/>
          <p:nvPr/>
        </p:nvSpPr>
        <p:spPr>
          <a:xfrm>
            <a:off x="2082600" y="203868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3" name="Shape 6"/>
          <p:cNvSpPr/>
          <p:nvPr/>
        </p:nvSpPr>
        <p:spPr>
          <a:xfrm>
            <a:off x="3342960" y="202896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Shape 7"/>
          <p:cNvSpPr/>
          <p:nvPr/>
        </p:nvSpPr>
        <p:spPr>
          <a:xfrm>
            <a:off x="2082600" y="278172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5" name="Text 8"/>
          <p:cNvSpPr/>
          <p:nvPr/>
        </p:nvSpPr>
        <p:spPr>
          <a:xfrm>
            <a:off x="3352680" y="202932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6" name="Shape 9"/>
          <p:cNvSpPr/>
          <p:nvPr/>
        </p:nvSpPr>
        <p:spPr>
          <a:xfrm>
            <a:off x="3352680" y="203868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Shape 10"/>
          <p:cNvSpPr/>
          <p:nvPr/>
        </p:nvSpPr>
        <p:spPr>
          <a:xfrm>
            <a:off x="4613040" y="202896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8" name="Shape 11"/>
          <p:cNvSpPr/>
          <p:nvPr/>
        </p:nvSpPr>
        <p:spPr>
          <a:xfrm>
            <a:off x="3352680" y="2781720"/>
            <a:ext cx="127008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9" name="Text 12"/>
          <p:cNvSpPr/>
          <p:nvPr/>
        </p:nvSpPr>
        <p:spPr>
          <a:xfrm>
            <a:off x="4622760" y="2029320"/>
            <a:ext cx="126972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Shape 13"/>
          <p:cNvSpPr/>
          <p:nvPr/>
        </p:nvSpPr>
        <p:spPr>
          <a:xfrm>
            <a:off x="4622760" y="2038680"/>
            <a:ext cx="126972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1" name="Shape 14"/>
          <p:cNvSpPr/>
          <p:nvPr/>
        </p:nvSpPr>
        <p:spPr>
          <a:xfrm>
            <a:off x="5883120" y="202896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2" name="Shape 15"/>
          <p:cNvSpPr/>
          <p:nvPr/>
        </p:nvSpPr>
        <p:spPr>
          <a:xfrm>
            <a:off x="4622760" y="2781720"/>
            <a:ext cx="126972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Shape 16"/>
          <p:cNvSpPr/>
          <p:nvPr/>
        </p:nvSpPr>
        <p:spPr>
          <a:xfrm>
            <a:off x="5892480" y="203868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4" name="Shape 17"/>
          <p:cNvSpPr/>
          <p:nvPr/>
        </p:nvSpPr>
        <p:spPr>
          <a:xfrm>
            <a:off x="7153200" y="202896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5" name="Shape 18"/>
          <p:cNvSpPr/>
          <p:nvPr/>
        </p:nvSpPr>
        <p:spPr>
          <a:xfrm>
            <a:off x="5892480" y="2781720"/>
            <a:ext cx="127008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Text 19"/>
          <p:cNvSpPr/>
          <p:nvPr/>
        </p:nvSpPr>
        <p:spPr>
          <a:xfrm>
            <a:off x="6114960" y="2285640"/>
            <a:ext cx="857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başka veri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7" name="Text 20"/>
          <p:cNvSpPr/>
          <p:nvPr/>
        </p:nvSpPr>
        <p:spPr>
          <a:xfrm>
            <a:off x="7178760" y="2045160"/>
            <a:ext cx="1238040" cy="72972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5120" tIns="15120" rIns="15120" bIns="1512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7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8" name="Text 21"/>
          <p:cNvSpPr/>
          <p:nvPr/>
        </p:nvSpPr>
        <p:spPr>
          <a:xfrm>
            <a:off x="7137360" y="2867400"/>
            <a:ext cx="1320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yer yok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Shape 22"/>
          <p:cNvSpPr/>
          <p:nvPr/>
        </p:nvSpPr>
        <p:spPr>
          <a:xfrm>
            <a:off x="812520" y="3433680"/>
            <a:ext cx="5131080" cy="360"/>
          </a:xfrm>
          <a:prstGeom prst="line">
            <a:avLst/>
          </a:prstGeom>
          <a:ln w="25400">
            <a:solidFill>
              <a:srgbClr val="5E677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0" name="Text 23"/>
          <p:cNvSpPr/>
          <p:nvPr/>
        </p:nvSpPr>
        <p:spPr>
          <a:xfrm>
            <a:off x="812880" y="3595320"/>
            <a:ext cx="52844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İyi yanı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1" name="Text 24"/>
          <p:cNvSpPr/>
          <p:nvPr/>
        </p:nvSpPr>
        <p:spPr>
          <a:xfrm>
            <a:off x="812880" y="3981600"/>
            <a:ext cx="52844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Ne kadar bellek kullanacağı baştan belli. Taşınma yok.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Shape 25"/>
          <p:cNvSpPr/>
          <p:nvPr/>
        </p:nvSpPr>
        <p:spPr>
          <a:xfrm>
            <a:off x="6248160" y="3433680"/>
            <a:ext cx="513072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3" name="Text 26"/>
          <p:cNvSpPr/>
          <p:nvPr/>
        </p:nvSpPr>
        <p:spPr>
          <a:xfrm>
            <a:off x="6248520" y="3595320"/>
            <a:ext cx="528444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Kötü yanı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4" name="Text 27"/>
          <p:cNvSpPr/>
          <p:nvPr/>
        </p:nvSpPr>
        <p:spPr>
          <a:xfrm>
            <a:off x="6248520" y="3981600"/>
            <a:ext cx="528444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Boyu önceden bilmek gerekir. Büyük açarsan bellek boşa gider, küçük açarsan yetmez.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28209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Dinamik dizi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406" name="Text 1"/>
          <p:cNvSpPr/>
          <p:nvPr/>
        </p:nvSpPr>
        <p:spPr>
          <a:xfrm>
            <a:off x="3634200" y="1015560"/>
            <a:ext cx="15624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i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dynamic array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7" name="Text 2"/>
          <p:cNvSpPr/>
          <p:nvPr/>
        </p:nvSpPr>
        <p:spPr>
          <a:xfrm>
            <a:off x="812880" y="1440000"/>
            <a:ext cx="10883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İçinde sabit boyutlu bir dizi taşır. Dolunca daha büyüğüne taşınır. Dışarıdan bakınca sınırsız büyüyen bir dizi gibi görünür.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Shape 3"/>
          <p:cNvSpPr/>
          <p:nvPr/>
        </p:nvSpPr>
        <p:spPr>
          <a:xfrm>
            <a:off x="812520" y="2658240"/>
            <a:ext cx="5715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9" name="Text 4"/>
          <p:cNvSpPr/>
          <p:nvPr/>
        </p:nvSpPr>
        <p:spPr>
          <a:xfrm>
            <a:off x="812880" y="2313720"/>
            <a:ext cx="58860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boyut 5 </a:t>
            </a:r>
            <a:r>
              <a:rPr lang="en-US" sz="1600" b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· size, len(liste)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0" name="Text 5"/>
          <p:cNvSpPr/>
          <p:nvPr/>
        </p:nvSpPr>
        <p:spPr>
          <a:xfrm>
            <a:off x="822240" y="2756520"/>
            <a:ext cx="1123560" cy="74268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Text 6"/>
          <p:cNvSpPr/>
          <p:nvPr/>
        </p:nvSpPr>
        <p:spPr>
          <a:xfrm>
            <a:off x="1955880" y="2747160"/>
            <a:ext cx="11426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2" name="Shape 7"/>
          <p:cNvSpPr/>
          <p:nvPr/>
        </p:nvSpPr>
        <p:spPr>
          <a:xfrm>
            <a:off x="1955520" y="275652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3" name="Shape 8"/>
          <p:cNvSpPr/>
          <p:nvPr/>
        </p:nvSpPr>
        <p:spPr>
          <a:xfrm>
            <a:off x="3088800" y="2746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4" name="Shape 9"/>
          <p:cNvSpPr/>
          <p:nvPr/>
        </p:nvSpPr>
        <p:spPr>
          <a:xfrm>
            <a:off x="1955520" y="349956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5" name="Text 10"/>
          <p:cNvSpPr/>
          <p:nvPr/>
        </p:nvSpPr>
        <p:spPr>
          <a:xfrm>
            <a:off x="3098520" y="2747160"/>
            <a:ext cx="11426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6" name="Shape 11"/>
          <p:cNvSpPr/>
          <p:nvPr/>
        </p:nvSpPr>
        <p:spPr>
          <a:xfrm>
            <a:off x="3098520" y="275652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7" name="Shape 12"/>
          <p:cNvSpPr/>
          <p:nvPr/>
        </p:nvSpPr>
        <p:spPr>
          <a:xfrm>
            <a:off x="4231800" y="2746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8" name="Shape 13"/>
          <p:cNvSpPr/>
          <p:nvPr/>
        </p:nvSpPr>
        <p:spPr>
          <a:xfrm>
            <a:off x="3098520" y="349956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9" name="Text 14"/>
          <p:cNvSpPr/>
          <p:nvPr/>
        </p:nvSpPr>
        <p:spPr>
          <a:xfrm>
            <a:off x="4241520" y="2747160"/>
            <a:ext cx="11426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0" name="Shape 15"/>
          <p:cNvSpPr/>
          <p:nvPr/>
        </p:nvSpPr>
        <p:spPr>
          <a:xfrm>
            <a:off x="4241520" y="275652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1" name="Shape 16"/>
          <p:cNvSpPr/>
          <p:nvPr/>
        </p:nvSpPr>
        <p:spPr>
          <a:xfrm>
            <a:off x="5374800" y="2746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2" name="Shape 17"/>
          <p:cNvSpPr/>
          <p:nvPr/>
        </p:nvSpPr>
        <p:spPr>
          <a:xfrm>
            <a:off x="4241520" y="3499560"/>
            <a:ext cx="11430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3" name="Text 18"/>
          <p:cNvSpPr/>
          <p:nvPr/>
        </p:nvSpPr>
        <p:spPr>
          <a:xfrm>
            <a:off x="5384520" y="2747160"/>
            <a:ext cx="1142640" cy="76176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7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4" name="Shape 19"/>
          <p:cNvSpPr/>
          <p:nvPr/>
        </p:nvSpPr>
        <p:spPr>
          <a:xfrm>
            <a:off x="5384520" y="2756520"/>
            <a:ext cx="114264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5" name="Shape 20"/>
          <p:cNvSpPr/>
          <p:nvPr/>
        </p:nvSpPr>
        <p:spPr>
          <a:xfrm>
            <a:off x="6517800" y="2746800"/>
            <a:ext cx="360" cy="76212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6" name="Shape 21"/>
          <p:cNvSpPr/>
          <p:nvPr/>
        </p:nvSpPr>
        <p:spPr>
          <a:xfrm>
            <a:off x="5384520" y="3499560"/>
            <a:ext cx="114264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7" name="Shape 22"/>
          <p:cNvSpPr/>
          <p:nvPr/>
        </p:nvSpPr>
        <p:spPr>
          <a:xfrm>
            <a:off x="6527160" y="275652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8" name="Shape 23"/>
          <p:cNvSpPr/>
          <p:nvPr/>
        </p:nvSpPr>
        <p:spPr>
          <a:xfrm>
            <a:off x="7660800" y="274680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9" name="Shape 24"/>
          <p:cNvSpPr/>
          <p:nvPr/>
        </p:nvSpPr>
        <p:spPr>
          <a:xfrm>
            <a:off x="6527160" y="349956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0" name="Text 25"/>
          <p:cNvSpPr/>
          <p:nvPr/>
        </p:nvSpPr>
        <p:spPr>
          <a:xfrm>
            <a:off x="6945480" y="3003480"/>
            <a:ext cx="33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1" name="Shape 26"/>
          <p:cNvSpPr/>
          <p:nvPr/>
        </p:nvSpPr>
        <p:spPr>
          <a:xfrm>
            <a:off x="7670160" y="275652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2" name="Shape 27"/>
          <p:cNvSpPr/>
          <p:nvPr/>
        </p:nvSpPr>
        <p:spPr>
          <a:xfrm>
            <a:off x="8803800" y="274680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3" name="Shape 28"/>
          <p:cNvSpPr/>
          <p:nvPr/>
        </p:nvSpPr>
        <p:spPr>
          <a:xfrm>
            <a:off x="7670160" y="349956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4" name="Text 29"/>
          <p:cNvSpPr/>
          <p:nvPr/>
        </p:nvSpPr>
        <p:spPr>
          <a:xfrm>
            <a:off x="8088480" y="3003480"/>
            <a:ext cx="33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5" name="Shape 30"/>
          <p:cNvSpPr/>
          <p:nvPr/>
        </p:nvSpPr>
        <p:spPr>
          <a:xfrm>
            <a:off x="8813160" y="275652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6" name="Shape 31"/>
          <p:cNvSpPr/>
          <p:nvPr/>
        </p:nvSpPr>
        <p:spPr>
          <a:xfrm>
            <a:off x="9946800" y="2746800"/>
            <a:ext cx="360" cy="76212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7" name="Shape 32"/>
          <p:cNvSpPr/>
          <p:nvPr/>
        </p:nvSpPr>
        <p:spPr>
          <a:xfrm>
            <a:off x="8813160" y="3499560"/>
            <a:ext cx="11430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8" name="Text 33"/>
          <p:cNvSpPr/>
          <p:nvPr/>
        </p:nvSpPr>
        <p:spPr>
          <a:xfrm>
            <a:off x="9231480" y="3003480"/>
            <a:ext cx="3398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boş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9" name="Shape 34"/>
          <p:cNvSpPr/>
          <p:nvPr/>
        </p:nvSpPr>
        <p:spPr>
          <a:xfrm>
            <a:off x="812520" y="3597840"/>
            <a:ext cx="9144000" cy="360"/>
          </a:xfrm>
          <a:prstGeom prst="line">
            <a:avLst/>
          </a:prstGeom>
          <a:ln w="2540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0" name="Text 35"/>
          <p:cNvSpPr/>
          <p:nvPr/>
        </p:nvSpPr>
        <p:spPr>
          <a:xfrm>
            <a:off x="812880" y="3657960"/>
            <a:ext cx="94179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kapasite 8 </a:t>
            </a:r>
            <a:r>
              <a:rPr lang="en-US" sz="1600" b="1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· capacity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1" name="Text 36"/>
          <p:cNvSpPr/>
          <p:nvPr/>
        </p:nvSpPr>
        <p:spPr>
          <a:xfrm>
            <a:off x="812880" y="4247280"/>
            <a:ext cx="10883160" cy="388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6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Sona eklemek hızlı, çünkü sonda </a:t>
            </a: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boş kutular</a:t>
            </a: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 var.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Dizi dolunca dört adım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443" name="Text 1"/>
          <p:cNvSpPr/>
          <p:nvPr/>
        </p:nvSpPr>
        <p:spPr>
          <a:xfrm>
            <a:off x="812880" y="1643400"/>
            <a:ext cx="5755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eski dizi, kapasite 4, dolu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4" name="Text 2"/>
          <p:cNvSpPr/>
          <p:nvPr/>
        </p:nvSpPr>
        <p:spPr>
          <a:xfrm>
            <a:off x="822240" y="1952640"/>
            <a:ext cx="678960" cy="67896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5" name="Text 3"/>
          <p:cNvSpPr/>
          <p:nvPr/>
        </p:nvSpPr>
        <p:spPr>
          <a:xfrm>
            <a:off x="1511280" y="194292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6" name="Shape 4"/>
          <p:cNvSpPr/>
          <p:nvPr/>
        </p:nvSpPr>
        <p:spPr>
          <a:xfrm>
            <a:off x="1510920" y="1952280"/>
            <a:ext cx="6987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7" name="Shape 5"/>
          <p:cNvSpPr/>
          <p:nvPr/>
        </p:nvSpPr>
        <p:spPr>
          <a:xfrm>
            <a:off x="2199960" y="194292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8" name="Shape 6"/>
          <p:cNvSpPr/>
          <p:nvPr/>
        </p:nvSpPr>
        <p:spPr>
          <a:xfrm>
            <a:off x="1510920" y="2631600"/>
            <a:ext cx="6987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9" name="Text 7"/>
          <p:cNvSpPr/>
          <p:nvPr/>
        </p:nvSpPr>
        <p:spPr>
          <a:xfrm>
            <a:off x="2209680" y="194292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0" name="Shape 8"/>
          <p:cNvSpPr/>
          <p:nvPr/>
        </p:nvSpPr>
        <p:spPr>
          <a:xfrm>
            <a:off x="2209680" y="195228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1" name="Shape 9"/>
          <p:cNvSpPr/>
          <p:nvPr/>
        </p:nvSpPr>
        <p:spPr>
          <a:xfrm>
            <a:off x="2898360" y="194292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2" name="Shape 10"/>
          <p:cNvSpPr/>
          <p:nvPr/>
        </p:nvSpPr>
        <p:spPr>
          <a:xfrm>
            <a:off x="2209680" y="263160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3" name="Text 11"/>
          <p:cNvSpPr/>
          <p:nvPr/>
        </p:nvSpPr>
        <p:spPr>
          <a:xfrm>
            <a:off x="2908080" y="194292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4" name="Shape 12"/>
          <p:cNvSpPr/>
          <p:nvPr/>
        </p:nvSpPr>
        <p:spPr>
          <a:xfrm>
            <a:off x="2908080" y="195228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5" name="Shape 13"/>
          <p:cNvSpPr/>
          <p:nvPr/>
        </p:nvSpPr>
        <p:spPr>
          <a:xfrm>
            <a:off x="3596760" y="194292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6" name="Shape 14"/>
          <p:cNvSpPr/>
          <p:nvPr/>
        </p:nvSpPr>
        <p:spPr>
          <a:xfrm>
            <a:off x="2908080" y="263160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457" name="Image 0" descr="Dört eleman aşağıdaki yeni diziye kopyalanıyor"/>
          <p:cNvPicPr/>
          <p:nvPr/>
        </p:nvPicPr>
        <p:blipFill>
          <a:blip r:embed="rId1"/>
          <a:stretch/>
        </p:blipFill>
        <p:spPr>
          <a:xfrm>
            <a:off x="812880" y="2692080"/>
            <a:ext cx="2793600" cy="634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58" name="Text 15"/>
          <p:cNvSpPr/>
          <p:nvPr/>
        </p:nvSpPr>
        <p:spPr>
          <a:xfrm>
            <a:off x="822240" y="3387600"/>
            <a:ext cx="678960" cy="678960"/>
          </a:xfrm>
          <a:prstGeom prst="rect">
            <a:avLst/>
          </a:prstGeom>
          <a:solidFill>
            <a:srgbClr val="ECE8DF"/>
          </a:solidFill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8280" tIns="8280" rIns="8280" bIns="828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3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59" name="Text 16"/>
          <p:cNvSpPr/>
          <p:nvPr/>
        </p:nvSpPr>
        <p:spPr>
          <a:xfrm>
            <a:off x="1511280" y="337788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0" name="Shape 17"/>
          <p:cNvSpPr/>
          <p:nvPr/>
        </p:nvSpPr>
        <p:spPr>
          <a:xfrm>
            <a:off x="1510920" y="3387240"/>
            <a:ext cx="6987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1" name="Shape 18"/>
          <p:cNvSpPr/>
          <p:nvPr/>
        </p:nvSpPr>
        <p:spPr>
          <a:xfrm>
            <a:off x="2199960" y="33778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2" name="Shape 19"/>
          <p:cNvSpPr/>
          <p:nvPr/>
        </p:nvSpPr>
        <p:spPr>
          <a:xfrm>
            <a:off x="1510920" y="4066560"/>
            <a:ext cx="69876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3" name="Text 20"/>
          <p:cNvSpPr/>
          <p:nvPr/>
        </p:nvSpPr>
        <p:spPr>
          <a:xfrm>
            <a:off x="2209680" y="337788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5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4" name="Shape 21"/>
          <p:cNvSpPr/>
          <p:nvPr/>
        </p:nvSpPr>
        <p:spPr>
          <a:xfrm>
            <a:off x="2209680" y="338724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5" name="Shape 22"/>
          <p:cNvSpPr/>
          <p:nvPr/>
        </p:nvSpPr>
        <p:spPr>
          <a:xfrm>
            <a:off x="2898360" y="33778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6" name="Shape 23"/>
          <p:cNvSpPr/>
          <p:nvPr/>
        </p:nvSpPr>
        <p:spPr>
          <a:xfrm>
            <a:off x="2209680" y="406656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7" name="Text 24"/>
          <p:cNvSpPr/>
          <p:nvPr/>
        </p:nvSpPr>
        <p:spPr>
          <a:xfrm>
            <a:off x="2908080" y="3377880"/>
            <a:ext cx="698040" cy="698040"/>
          </a:xfrm>
          <a:prstGeom prst="rect">
            <a:avLst/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17640" rIns="17640" bIns="1764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6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8" name="Shape 25"/>
          <p:cNvSpPr/>
          <p:nvPr/>
        </p:nvSpPr>
        <p:spPr>
          <a:xfrm>
            <a:off x="2908080" y="338724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9" name="Shape 26"/>
          <p:cNvSpPr/>
          <p:nvPr/>
        </p:nvSpPr>
        <p:spPr>
          <a:xfrm>
            <a:off x="3596760" y="3377880"/>
            <a:ext cx="360" cy="69840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0" name="Shape 27"/>
          <p:cNvSpPr/>
          <p:nvPr/>
        </p:nvSpPr>
        <p:spPr>
          <a:xfrm>
            <a:off x="2908080" y="4066560"/>
            <a:ext cx="698400" cy="360"/>
          </a:xfrm>
          <a:prstGeom prst="line">
            <a:avLst/>
          </a:prstGeom>
          <a:ln w="19050">
            <a:solidFill>
              <a:srgbClr val="16202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1" name="Text 28"/>
          <p:cNvSpPr/>
          <p:nvPr/>
        </p:nvSpPr>
        <p:spPr>
          <a:xfrm>
            <a:off x="3622320" y="3393720"/>
            <a:ext cx="666360" cy="666360"/>
          </a:xfrm>
          <a:prstGeom prst="rect">
            <a:avLst/>
          </a:prstGeom>
          <a:solidFill>
            <a:srgbClr val="F4E3D6"/>
          </a:solidFill>
          <a:ln w="3175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15120" tIns="15120" rIns="15120" bIns="15120" anchor="ctr">
            <a:normAutofit/>
          </a:bodyPr>
          <a:p>
            <a:pPr algn="ctr"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7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2" name="Shape 29"/>
          <p:cNvSpPr/>
          <p:nvPr/>
        </p:nvSpPr>
        <p:spPr>
          <a:xfrm>
            <a:off x="4304880" y="338724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3" name="Shape 30"/>
          <p:cNvSpPr/>
          <p:nvPr/>
        </p:nvSpPr>
        <p:spPr>
          <a:xfrm>
            <a:off x="4993920" y="3377880"/>
            <a:ext cx="360" cy="69840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4" name="Shape 31"/>
          <p:cNvSpPr/>
          <p:nvPr/>
        </p:nvSpPr>
        <p:spPr>
          <a:xfrm>
            <a:off x="4304880" y="406656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5" name="Shape 32"/>
          <p:cNvSpPr/>
          <p:nvPr/>
        </p:nvSpPr>
        <p:spPr>
          <a:xfrm>
            <a:off x="5003280" y="338724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6" name="Shape 33"/>
          <p:cNvSpPr/>
          <p:nvPr/>
        </p:nvSpPr>
        <p:spPr>
          <a:xfrm>
            <a:off x="5692320" y="3377880"/>
            <a:ext cx="360" cy="69840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7" name="Shape 34"/>
          <p:cNvSpPr/>
          <p:nvPr/>
        </p:nvSpPr>
        <p:spPr>
          <a:xfrm>
            <a:off x="5003280" y="406656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8" name="Shape 35"/>
          <p:cNvSpPr/>
          <p:nvPr/>
        </p:nvSpPr>
        <p:spPr>
          <a:xfrm>
            <a:off x="5701680" y="338724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9" name="Shape 36"/>
          <p:cNvSpPr/>
          <p:nvPr/>
        </p:nvSpPr>
        <p:spPr>
          <a:xfrm>
            <a:off x="6390720" y="3377880"/>
            <a:ext cx="360" cy="69840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0" name="Shape 37"/>
          <p:cNvSpPr/>
          <p:nvPr/>
        </p:nvSpPr>
        <p:spPr>
          <a:xfrm>
            <a:off x="5701680" y="4066560"/>
            <a:ext cx="698400" cy="360"/>
          </a:xfrm>
          <a:prstGeom prst="line">
            <a:avLst/>
          </a:prstGeom>
          <a:ln w="19050">
            <a:solidFill>
              <a:srgbClr val="5E6773"/>
            </a:solidFill>
            <a:prstDash val="dash"/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1" name="Text 38"/>
          <p:cNvSpPr/>
          <p:nvPr/>
        </p:nvSpPr>
        <p:spPr>
          <a:xfrm>
            <a:off x="812880" y="4127040"/>
            <a:ext cx="5755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yeni dizi, kapasite 8, sonda 3 boş kutu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2" name="Text 39"/>
          <p:cNvSpPr/>
          <p:nvPr/>
        </p:nvSpPr>
        <p:spPr>
          <a:xfrm>
            <a:off x="7039080" y="2440800"/>
            <a:ext cx="4463280" cy="1162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marL="225360" indent="-225360" defTabSz="914400">
              <a:lnSpc>
                <a:spcPts val="223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Daha büyük yeni bir dizi aç, genelde iki katı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5360" indent="-225360" defTabSz="914400">
              <a:lnSpc>
                <a:spcPts val="223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Eski elemanları tek tek kopyala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5360" indent="-225360" defTabSz="914400">
              <a:lnSpc>
                <a:spcPts val="223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Yeni elemanı sona yaz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5360" indent="-225360" defTabSz="914400">
              <a:lnSpc>
                <a:spcPts val="2239"/>
              </a:lnSpc>
              <a:buClr>
                <a:srgbClr val="16202A"/>
              </a:buClr>
              <a:buFont typeface="OpenSymbol"/>
              <a:buAutoNum type="arabicPeriod"/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Eski diziyi bırak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3" name="Text 40"/>
          <p:cNvSpPr/>
          <p:nvPr/>
        </p:nvSpPr>
        <p:spPr>
          <a:xfrm>
            <a:off x="812880" y="468072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Taşınma olan ekleme bütün elemanları kopyalar. Sonraki 3 ekleme ise hiç kopyalama yapmaz.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41349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Dinamik dizi kodla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485" name="Text 1"/>
          <p:cNvSpPr/>
          <p:nvPr/>
        </p:nvSpPr>
        <p:spPr>
          <a:xfrm>
            <a:off x="4947840" y="1019880"/>
            <a:ext cx="248688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5E6773"/>
                </a:solidFill>
                <a:effectLst/>
                <a:uFillTx/>
                <a:latin typeface="JetBrains Mono"/>
                <a:ea typeface="JetBrains Mono"/>
              </a:rPr>
              <a:t>class DinamikDizi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6" name="Shape 2"/>
          <p:cNvSpPr/>
          <p:nvPr/>
        </p:nvSpPr>
        <p:spPr>
          <a:xfrm>
            <a:off x="812880" y="1516320"/>
            <a:ext cx="10566000" cy="3414960"/>
          </a:xfrm>
          <a:prstGeom prst="roundRect">
            <a:avLst>
              <a:gd name="adj" fmla="val 4462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87" name="Text 3"/>
          <p:cNvSpPr/>
          <p:nvPr/>
        </p:nvSpPr>
        <p:spPr>
          <a:xfrm>
            <a:off x="1117440" y="16941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ekle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(self, deger):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8" name="Text 4"/>
          <p:cNvSpPr/>
          <p:nvPr/>
        </p:nvSpPr>
        <p:spPr>
          <a:xfrm>
            <a:off x="5943600" y="170280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Sona bir eleman ekler. self dizinin kendisi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9" name="Text 5"/>
          <p:cNvSpPr/>
          <p:nvPr/>
        </p:nvSpPr>
        <p:spPr>
          <a:xfrm>
            <a:off x="1117440" y="197352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self.boyut == self.kapasite: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0" name="Text 6"/>
          <p:cNvSpPr/>
          <p:nvPr/>
        </p:nvSpPr>
        <p:spPr>
          <a:xfrm>
            <a:off x="5943600" y="198216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Bütün kutular dolu mu?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1" name="Text 7"/>
          <p:cNvSpPr/>
          <p:nvPr/>
        </p:nvSpPr>
        <p:spPr>
          <a:xfrm>
            <a:off x="1117440" y="225288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self.buyut(2 * self.kapasite)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2" name="Text 8"/>
          <p:cNvSpPr/>
          <p:nvPr/>
        </p:nvSpPr>
        <p:spPr>
          <a:xfrm>
            <a:off x="5943600" y="226152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Doluysa iki katı büyüklüğe taşın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3" name="Text 9"/>
          <p:cNvSpPr/>
          <p:nvPr/>
        </p:nvSpPr>
        <p:spPr>
          <a:xfrm>
            <a:off x="1117440" y="253224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self.kutular[self.boyut] = deger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4" name="Text 10"/>
          <p:cNvSpPr/>
          <p:nvPr/>
        </p:nvSpPr>
        <p:spPr>
          <a:xfrm>
            <a:off x="5943600" y="254088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İlk boş kutuya yaz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5" name="Text 11"/>
          <p:cNvSpPr/>
          <p:nvPr/>
        </p:nvSpPr>
        <p:spPr>
          <a:xfrm>
            <a:off x="1117440" y="281124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self.boyut += 1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6" name="Text 12"/>
          <p:cNvSpPr/>
          <p:nvPr/>
        </p:nvSpPr>
        <p:spPr>
          <a:xfrm>
            <a:off x="5943600" y="282024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Bir eleman arttı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7" name="Text 13"/>
          <p:cNvSpPr/>
          <p:nvPr/>
        </p:nvSpPr>
        <p:spPr>
          <a:xfrm>
            <a:off x="1117440" y="309060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buyut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(self, yeni_kapasite):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8" name="Text 14"/>
          <p:cNvSpPr/>
          <p:nvPr/>
        </p:nvSpPr>
        <p:spPr>
          <a:xfrm>
            <a:off x="5943600" y="309960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Daha büyük kutulara taşınma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9" name="Text 15"/>
          <p:cNvSpPr/>
          <p:nvPr/>
        </p:nvSpPr>
        <p:spPr>
          <a:xfrm>
            <a:off x="1117440" y="336996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yeni_kutular = [None] * yeni_kapasite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0" name="Text 16"/>
          <p:cNvSpPr/>
          <p:nvPr/>
        </p:nvSpPr>
        <p:spPr>
          <a:xfrm>
            <a:off x="5943600" y="337896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Yeni ve boş kutular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1" name="Text 17"/>
          <p:cNvSpPr/>
          <p:nvPr/>
        </p:nvSpPr>
        <p:spPr>
          <a:xfrm>
            <a:off x="1117440" y="364932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i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range(self.boyut):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2" name="Text 18"/>
          <p:cNvSpPr/>
          <p:nvPr/>
        </p:nvSpPr>
        <p:spPr>
          <a:xfrm>
            <a:off x="5943600" y="365832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Bütün elemanları tek tek kopyalar, n tur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3" name="Text 19"/>
          <p:cNvSpPr/>
          <p:nvPr/>
        </p:nvSpPr>
        <p:spPr>
          <a:xfrm>
            <a:off x="1117440" y="392868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yeni_kutular[i] = self.kutular[i]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4" name="Text 20"/>
          <p:cNvSpPr/>
          <p:nvPr/>
        </p:nvSpPr>
        <p:spPr>
          <a:xfrm>
            <a:off x="5943600" y="393768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Eski kutudan yeni kutuya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5" name="Text 21"/>
          <p:cNvSpPr/>
          <p:nvPr/>
        </p:nvSpPr>
        <p:spPr>
          <a:xfrm>
            <a:off x="1117440" y="420804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self.kutular = yeni_kutular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6" name="Text 22"/>
          <p:cNvSpPr/>
          <p:nvPr/>
        </p:nvSpPr>
        <p:spPr>
          <a:xfrm>
            <a:off x="5943600" y="421704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Artık yeni kutular kullanılıyor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7" name="Text 23"/>
          <p:cNvSpPr/>
          <p:nvPr/>
        </p:nvSpPr>
        <p:spPr>
          <a:xfrm>
            <a:off x="1117440" y="4487400"/>
            <a:ext cx="470880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self.kapasite = yeni_kapasite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8" name="Text 24"/>
          <p:cNvSpPr/>
          <p:nvPr/>
        </p:nvSpPr>
        <p:spPr>
          <a:xfrm>
            <a:off x="5943600" y="4496040"/>
            <a:ext cx="5284440" cy="27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Kapasite güncellenir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9" name="Shape 25"/>
          <p:cNvSpPr/>
          <p:nvPr/>
        </p:nvSpPr>
        <p:spPr>
          <a:xfrm>
            <a:off x="812880" y="5109480"/>
            <a:ext cx="10566000" cy="746280"/>
          </a:xfrm>
          <a:prstGeom prst="roundRect">
            <a:avLst>
              <a:gd name="adj" fmla="val 1700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0" name="Text 26"/>
          <p:cNvSpPr/>
          <p:nvPr/>
        </p:nvSpPr>
        <p:spPr>
          <a:xfrm>
            <a:off x="1117440" y="5340600"/>
            <a:ext cx="21276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Taşınma olan ekleme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11" name="Image 0" descr="arrow-right"/>
          <p:cNvPicPr/>
          <p:nvPr/>
        </p:nvPicPr>
        <p:blipFill>
          <a:blip r:embed="rId1"/>
          <a:stretch/>
        </p:blipFill>
        <p:spPr>
          <a:xfrm>
            <a:off x="3245400" y="5368680"/>
            <a:ext cx="456840" cy="2282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12" name="Text 27"/>
          <p:cNvSpPr/>
          <p:nvPr/>
        </p:nvSpPr>
        <p:spPr>
          <a:xfrm>
            <a:off x="3906000" y="5287320"/>
            <a:ext cx="665640" cy="416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O(n)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3" name="Text 28"/>
          <p:cNvSpPr/>
          <p:nvPr/>
        </p:nvSpPr>
        <p:spPr>
          <a:xfrm>
            <a:off x="8842320" y="5376240"/>
            <a:ext cx="253656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Turuncu satır Big O'nun kaynağı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Bir kutu mu, iki katı mı?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515" name="Text 1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Boş diziye 1.000 eleman ekliyoruz. Kapasite dolunca nasıl büyütürsek toplam kaç eleman kopyalanır?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6" name="Shape 2"/>
          <p:cNvSpPr/>
          <p:nvPr/>
        </p:nvSpPr>
        <p:spPr>
          <a:xfrm>
            <a:off x="812880" y="2029320"/>
            <a:ext cx="3388680" cy="2285280"/>
          </a:xfrm>
          <a:prstGeom prst="roundRect">
            <a:avLst>
              <a:gd name="adj" fmla="val 666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7" name="Text 3"/>
          <p:cNvSpPr/>
          <p:nvPr/>
        </p:nvSpPr>
        <p:spPr>
          <a:xfrm>
            <a:off x="1117440" y="233388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her dolduğunda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8" name="Text 4"/>
          <p:cNvSpPr/>
          <p:nvPr/>
        </p:nvSpPr>
        <p:spPr>
          <a:xfrm>
            <a:off x="1117440" y="2658960"/>
            <a:ext cx="28623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1 kutu ekle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9" name="Text 5"/>
          <p:cNvSpPr/>
          <p:nvPr/>
        </p:nvSpPr>
        <p:spPr>
          <a:xfrm>
            <a:off x="1117440" y="3070440"/>
            <a:ext cx="28623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4839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499.500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0" name="Text 6"/>
          <p:cNvSpPr/>
          <p:nvPr/>
        </p:nvSpPr>
        <p:spPr>
          <a:xfrm>
            <a:off x="1117440" y="376128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kopyalama, O(n²)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1" name="Shape 7"/>
          <p:cNvSpPr/>
          <p:nvPr/>
        </p:nvSpPr>
        <p:spPr>
          <a:xfrm>
            <a:off x="4404960" y="2029320"/>
            <a:ext cx="3388680" cy="2285280"/>
          </a:xfrm>
          <a:prstGeom prst="roundRect">
            <a:avLst>
              <a:gd name="adj" fmla="val 666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2" name="Text 8"/>
          <p:cNvSpPr/>
          <p:nvPr/>
        </p:nvSpPr>
        <p:spPr>
          <a:xfrm>
            <a:off x="4709520" y="233388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her dolduğunda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3" name="Text 9"/>
          <p:cNvSpPr/>
          <p:nvPr/>
        </p:nvSpPr>
        <p:spPr>
          <a:xfrm>
            <a:off x="4709520" y="2658960"/>
            <a:ext cx="28623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100 kutu ekle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4" name="Text 10"/>
          <p:cNvSpPr/>
          <p:nvPr/>
        </p:nvSpPr>
        <p:spPr>
          <a:xfrm>
            <a:off x="4709520" y="3070440"/>
            <a:ext cx="28623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4839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4.510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5" name="Text 11"/>
          <p:cNvSpPr/>
          <p:nvPr/>
        </p:nvSpPr>
        <p:spPr>
          <a:xfrm>
            <a:off x="4709520" y="376128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kopyalama, yine O(n²)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6" name="Shape 12"/>
          <p:cNvSpPr/>
          <p:nvPr/>
        </p:nvSpPr>
        <p:spPr>
          <a:xfrm>
            <a:off x="8009640" y="2041920"/>
            <a:ext cx="3356640" cy="2259720"/>
          </a:xfrm>
          <a:prstGeom prst="roundRect">
            <a:avLst>
              <a:gd name="adj" fmla="val 6181"/>
            </a:avLst>
          </a:prstGeom>
          <a:solidFill>
            <a:srgbClr val="F7F5F0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7" name="Text 13"/>
          <p:cNvSpPr/>
          <p:nvPr/>
        </p:nvSpPr>
        <p:spPr>
          <a:xfrm>
            <a:off x="8298360" y="233064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her dolduğunda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8" name="Text 14"/>
          <p:cNvSpPr/>
          <p:nvPr/>
        </p:nvSpPr>
        <p:spPr>
          <a:xfrm>
            <a:off x="8298360" y="2655720"/>
            <a:ext cx="286236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2 katına çıkar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9" name="Text 15"/>
          <p:cNvSpPr/>
          <p:nvPr/>
        </p:nvSpPr>
        <p:spPr>
          <a:xfrm>
            <a:off x="8298360" y="3067200"/>
            <a:ext cx="286236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4839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1.023</a:t>
            </a:r>
            <a:endParaRPr lang="tr-TR" sz="4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0" name="Text 16"/>
          <p:cNvSpPr/>
          <p:nvPr/>
        </p:nvSpPr>
        <p:spPr>
          <a:xfrm>
            <a:off x="8298360" y="3758040"/>
            <a:ext cx="2862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kopyalama, toplam O(n)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1" name="Text 17"/>
          <p:cNvSpPr/>
          <p:nvPr/>
        </p:nvSpPr>
        <p:spPr>
          <a:xfrm>
            <a:off x="812880" y="4619520"/>
            <a:ext cx="1088316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1 milyon elemanda fark daha da açılıyor. Bir kutu ekleyerek yaklaşık 500 milyar, iki katına çıkararak yaklaşık 1 milyon kopyalama.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" name="Text 0"/>
          <p:cNvSpPr/>
          <p:nvPr/>
        </p:nvSpPr>
        <p:spPr>
          <a:xfrm>
            <a:off x="812880" y="1535760"/>
            <a:ext cx="73774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AMORTİZE MALİYET · AMORTIZED COST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3" name="PlaceHolder 1"/>
          <p:cNvSpPr>
            <a:spLocks noGrp="1"/>
          </p:cNvSpPr>
          <p:nvPr>
            <p:ph type="title"/>
          </p:nvPr>
        </p:nvSpPr>
        <p:spPr>
          <a:xfrm>
            <a:off x="812880" y="1886040"/>
            <a:ext cx="737748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Her ekleme 3 jeton öder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534" name="Text 2"/>
          <p:cNvSpPr/>
          <p:nvPr/>
        </p:nvSpPr>
        <p:spPr>
          <a:xfrm>
            <a:off x="812880" y="2665800"/>
            <a:ext cx="1650600" cy="543240"/>
          </a:xfrm>
          <a:prstGeom prst="roundRect">
            <a:avLst>
              <a:gd name="adj" fmla="val 1869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760" tIns="46440" rIns="72000" bIns="2088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1 jeton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5" name="Text 3"/>
          <p:cNvSpPr/>
          <p:nvPr/>
        </p:nvSpPr>
        <p:spPr>
          <a:xfrm>
            <a:off x="2666880" y="2795400"/>
            <a:ext cx="35697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elemanı kutusuna yazmaya gider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6" name="Text 4"/>
          <p:cNvSpPr/>
          <p:nvPr/>
        </p:nvSpPr>
        <p:spPr>
          <a:xfrm>
            <a:off x="812880" y="3310920"/>
            <a:ext cx="1650600" cy="543240"/>
          </a:xfrm>
          <a:prstGeom prst="roundRect">
            <a:avLst>
              <a:gd name="adj" fmla="val 18696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760" tIns="46440" rIns="72000" bIns="2088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2 jeton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7" name="Text 5"/>
          <p:cNvSpPr/>
          <p:nvPr/>
        </p:nvSpPr>
        <p:spPr>
          <a:xfrm>
            <a:off x="2666880" y="3440520"/>
            <a:ext cx="1765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kumbaraya atılır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8" name="Text 6"/>
          <p:cNvSpPr/>
          <p:nvPr/>
        </p:nvSpPr>
        <p:spPr>
          <a:xfrm>
            <a:off x="812880" y="3956040"/>
            <a:ext cx="1650600" cy="543240"/>
          </a:xfrm>
          <a:prstGeom prst="roundRect">
            <a:avLst>
              <a:gd name="adj" fmla="val 18696"/>
            </a:avLst>
          </a:prstGeom>
          <a:solidFill>
            <a:srgbClr val="B04A1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22760" tIns="46440" rIns="72000" bIns="20880" anchor="t">
            <a:normAutofit/>
          </a:bodyPr>
          <a:p>
            <a:pPr defTabSz="914400">
              <a:lnSpc>
                <a:spcPts val="3081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Taşınma</a:t>
            </a:r>
            <a:endParaRPr lang="tr-TR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9" name="Text 7"/>
          <p:cNvSpPr/>
          <p:nvPr/>
        </p:nvSpPr>
        <p:spPr>
          <a:xfrm>
            <a:off x="2666880" y="4085280"/>
            <a:ext cx="32814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kumbaradaki jetonlarla ödenir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0" name="Text 8"/>
          <p:cNvSpPr/>
          <p:nvPr/>
        </p:nvSpPr>
        <p:spPr>
          <a:xfrm>
            <a:off x="812880" y="4753440"/>
            <a:ext cx="73774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Kapasite 4'ten 8'e çıktıktan sonra 4 ekleme kumbaraya 8 jeton koyar. Dizi 8'de dolunca 8 elemanı kopyalamak tam 8 jeton tutar.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1" name="Shape 9"/>
          <p:cNvSpPr/>
          <p:nvPr/>
        </p:nvSpPr>
        <p:spPr>
          <a:xfrm>
            <a:off x="8585280" y="2075400"/>
            <a:ext cx="2793600" cy="2706840"/>
          </a:xfrm>
          <a:prstGeom prst="roundRect">
            <a:avLst>
              <a:gd name="adj" fmla="val 5629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42" name="Text 10"/>
          <p:cNvSpPr/>
          <p:nvPr/>
        </p:nvSpPr>
        <p:spPr>
          <a:xfrm>
            <a:off x="8889840" y="2379960"/>
            <a:ext cx="224964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Sona ekleme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3" name="Text 11"/>
          <p:cNvSpPr/>
          <p:nvPr/>
        </p:nvSpPr>
        <p:spPr>
          <a:xfrm>
            <a:off x="8889840" y="2730600"/>
            <a:ext cx="2249640" cy="78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6001"/>
              </a:lnSpc>
              <a:tabLst>
                <a:tab pos="0" algn="l"/>
              </a:tabLst>
            </a:pPr>
            <a:r>
              <a:rPr lang="en-US" sz="6000" b="1" u="none" strike="noStrike">
                <a:solidFill>
                  <a:srgbClr val="F2A65A"/>
                </a:solidFill>
                <a:effectLst/>
                <a:uFillTx/>
                <a:latin typeface="Space Grotesk"/>
                <a:ea typeface="Space Grotesk"/>
              </a:rPr>
              <a:t>O(1)</a:t>
            </a:r>
            <a:endParaRPr lang="tr-TR" sz="6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4" name="Text 12"/>
          <p:cNvSpPr/>
          <p:nvPr/>
        </p:nvSpPr>
        <p:spPr>
          <a:xfrm>
            <a:off x="8889840" y="3594240"/>
            <a:ext cx="224964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F7F5F0"/>
                </a:solidFill>
                <a:effectLst/>
                <a:uFillTx/>
                <a:latin typeface="IBM Plex Sans"/>
                <a:ea typeface="IBM Plex Sans"/>
              </a:rPr>
              <a:t>amortize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5" name="Text 13"/>
          <p:cNvSpPr/>
          <p:nvPr/>
        </p:nvSpPr>
        <p:spPr>
          <a:xfrm>
            <a:off x="8889840" y="3980160"/>
            <a:ext cx="2249640" cy="52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Tek bir ekleme bazen O(n) sürer, ortalaması sabittir.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Tek tek pahalı, ortalamada ucuz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547" name="Text 1"/>
          <p:cNvSpPr/>
          <p:nvPr/>
        </p:nvSpPr>
        <p:spPr>
          <a:xfrm>
            <a:off x="2946240" y="3911400"/>
            <a:ext cx="55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5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8" name="Text 2"/>
          <p:cNvSpPr/>
          <p:nvPr/>
        </p:nvSpPr>
        <p:spPr>
          <a:xfrm>
            <a:off x="4533840" y="3149640"/>
            <a:ext cx="55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9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9" name="Text 3"/>
          <p:cNvSpPr/>
          <p:nvPr/>
        </p:nvSpPr>
        <p:spPr>
          <a:xfrm>
            <a:off x="7702560" y="1625400"/>
            <a:ext cx="5583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17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0" name="Text 4"/>
          <p:cNvSpPr/>
          <p:nvPr/>
        </p:nvSpPr>
        <p:spPr>
          <a:xfrm>
            <a:off x="762120" y="4457520"/>
            <a:ext cx="6220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 jeton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1" name="Text 5"/>
          <p:cNvSpPr/>
          <p:nvPr/>
        </p:nvSpPr>
        <p:spPr>
          <a:xfrm>
            <a:off x="8140680" y="4667040"/>
            <a:ext cx="6220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B04A16"/>
                </a:solidFill>
                <a:effectLst/>
                <a:uFillTx/>
                <a:latin typeface="Space Grotesk"/>
                <a:ea typeface="Space Grotesk"/>
              </a:rPr>
              <a:t>2,82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2" name="Text 6"/>
          <p:cNvSpPr/>
          <p:nvPr/>
        </p:nvSpPr>
        <p:spPr>
          <a:xfrm>
            <a:off x="142884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3" name="Text 7"/>
          <p:cNvSpPr/>
          <p:nvPr/>
        </p:nvSpPr>
        <p:spPr>
          <a:xfrm>
            <a:off x="18223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2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4" name="Text 8"/>
          <p:cNvSpPr/>
          <p:nvPr/>
        </p:nvSpPr>
        <p:spPr>
          <a:xfrm>
            <a:off x="222228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3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5" name="Text 9"/>
          <p:cNvSpPr/>
          <p:nvPr/>
        </p:nvSpPr>
        <p:spPr>
          <a:xfrm>
            <a:off x="26161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4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6" name="Text 10"/>
          <p:cNvSpPr/>
          <p:nvPr/>
        </p:nvSpPr>
        <p:spPr>
          <a:xfrm>
            <a:off x="301608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5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7" name="Text 11"/>
          <p:cNvSpPr/>
          <p:nvPr/>
        </p:nvSpPr>
        <p:spPr>
          <a:xfrm>
            <a:off x="34099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6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8" name="Text 12"/>
          <p:cNvSpPr/>
          <p:nvPr/>
        </p:nvSpPr>
        <p:spPr>
          <a:xfrm>
            <a:off x="380376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7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9" name="Text 13"/>
          <p:cNvSpPr/>
          <p:nvPr/>
        </p:nvSpPr>
        <p:spPr>
          <a:xfrm>
            <a:off x="42037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8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0" name="Text 14"/>
          <p:cNvSpPr/>
          <p:nvPr/>
        </p:nvSpPr>
        <p:spPr>
          <a:xfrm>
            <a:off x="459720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9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1" name="Text 15"/>
          <p:cNvSpPr/>
          <p:nvPr/>
        </p:nvSpPr>
        <p:spPr>
          <a:xfrm>
            <a:off x="499104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10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2" name="Text 16"/>
          <p:cNvSpPr/>
          <p:nvPr/>
        </p:nvSpPr>
        <p:spPr>
          <a:xfrm>
            <a:off x="539100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11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3" name="Text 17"/>
          <p:cNvSpPr/>
          <p:nvPr/>
        </p:nvSpPr>
        <p:spPr>
          <a:xfrm>
            <a:off x="578484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12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4" name="Text 18"/>
          <p:cNvSpPr/>
          <p:nvPr/>
        </p:nvSpPr>
        <p:spPr>
          <a:xfrm>
            <a:off x="617868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13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5" name="Text 19"/>
          <p:cNvSpPr/>
          <p:nvPr/>
        </p:nvSpPr>
        <p:spPr>
          <a:xfrm>
            <a:off x="657864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14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6" name="Text 20"/>
          <p:cNvSpPr/>
          <p:nvPr/>
        </p:nvSpPr>
        <p:spPr>
          <a:xfrm>
            <a:off x="69721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15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7" name="Text 21"/>
          <p:cNvSpPr/>
          <p:nvPr/>
        </p:nvSpPr>
        <p:spPr>
          <a:xfrm>
            <a:off x="736596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16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8" name="Text 22"/>
          <p:cNvSpPr/>
          <p:nvPr/>
        </p:nvSpPr>
        <p:spPr>
          <a:xfrm>
            <a:off x="7765920" y="5219640"/>
            <a:ext cx="43128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17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9" name="Text 23"/>
          <p:cNvSpPr/>
          <p:nvPr/>
        </p:nvSpPr>
        <p:spPr>
          <a:xfrm>
            <a:off x="1346760" y="5524560"/>
            <a:ext cx="693252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Ekleme sırası. Kapasite 1 ile başlıyor ve her taşınmada iki katına çıkıyor.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0" name="Shape 24"/>
          <p:cNvSpPr/>
          <p:nvPr/>
        </p:nvSpPr>
        <p:spPr>
          <a:xfrm>
            <a:off x="9144000" y="1905120"/>
            <a:ext cx="2234880" cy="2755080"/>
          </a:xfrm>
          <a:prstGeom prst="roundRect">
            <a:avLst>
              <a:gd name="adj" fmla="val 6818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1" name="Text 25"/>
          <p:cNvSpPr/>
          <p:nvPr/>
        </p:nvSpPr>
        <p:spPr>
          <a:xfrm>
            <a:off x="9372600" y="2133720"/>
            <a:ext cx="18309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17 ekleme sonunda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2" name="Text 26"/>
          <p:cNvSpPr/>
          <p:nvPr/>
        </p:nvSpPr>
        <p:spPr>
          <a:xfrm>
            <a:off x="9372600" y="2484000"/>
            <a:ext cx="1830960" cy="322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341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toplam </a:t>
            </a:r>
            <a:r>
              <a:rPr lang="en-US" sz="18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48</a:t>
            </a:r>
            <a:r>
              <a:rPr lang="en-US" sz="18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 jeton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3" name="Text 27"/>
          <p:cNvSpPr/>
          <p:nvPr/>
        </p:nvSpPr>
        <p:spPr>
          <a:xfrm>
            <a:off x="9372600" y="2882880"/>
            <a:ext cx="1830960" cy="619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341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ortalama </a:t>
            </a:r>
            <a:r>
              <a:rPr lang="en-US" sz="18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2,82</a:t>
            </a:r>
            <a:r>
              <a:rPr lang="en-US" sz="18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 jeton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4" name="Text 28"/>
          <p:cNvSpPr/>
          <p:nvPr/>
        </p:nvSpPr>
        <p:spPr>
          <a:xfrm>
            <a:off x="9372600" y="3578760"/>
            <a:ext cx="1830960" cy="87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Gri çubuk bir eklemenin maliyeti. Turuncu çizgi o ana kadarki ortalama. Kesikli çizgi 3 jeton.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Python listesi arka planda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576" name="Text 1"/>
          <p:cNvSpPr/>
          <p:nvPr/>
        </p:nvSpPr>
        <p:spPr>
          <a:xfrm>
            <a:off x="812880" y="144000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Bir dinamik dizi. Ama kutularda nesnelerin kendisi değil, adresleri yani referansları (</a:t>
            </a:r>
            <a:r>
              <a:rPr lang="en-US" sz="1600" b="0" i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reference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) durur.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7" name="Shape 2"/>
          <p:cNvSpPr/>
          <p:nvPr/>
        </p:nvSpPr>
        <p:spPr>
          <a:xfrm>
            <a:off x="822240" y="2038680"/>
            <a:ext cx="1885680" cy="742680"/>
          </a:xfrm>
          <a:prstGeom prst="roundRect">
            <a:avLst>
              <a:gd name="adj" fmla="val 12393"/>
            </a:avLst>
          </a:prstGeom>
          <a:noFill/>
          <a:ln w="19050">
            <a:solidFill>
              <a:srgbClr val="45505C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8" name="Text 3"/>
          <p:cNvSpPr/>
          <p:nvPr/>
        </p:nvSpPr>
        <p:spPr>
          <a:xfrm>
            <a:off x="982800" y="2166480"/>
            <a:ext cx="161532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liste başlığı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9" name="Text 4"/>
          <p:cNvSpPr/>
          <p:nvPr/>
        </p:nvSpPr>
        <p:spPr>
          <a:xfrm>
            <a:off x="982800" y="2440800"/>
            <a:ext cx="161532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boyut, kapasite, adres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0" name="Image 0" descr="arrow-right"/>
          <p:cNvPicPr/>
          <p:nvPr/>
        </p:nvPicPr>
        <p:blipFill>
          <a:blip r:embed="rId1"/>
          <a:stretch/>
        </p:blipFill>
        <p:spPr>
          <a:xfrm>
            <a:off x="2844720" y="2321280"/>
            <a:ext cx="355320" cy="177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81" name="Text 5"/>
          <p:cNvSpPr/>
          <p:nvPr/>
        </p:nvSpPr>
        <p:spPr>
          <a:xfrm>
            <a:off x="3340080" y="2041920"/>
            <a:ext cx="1117080" cy="736200"/>
          </a:xfrm>
          <a:prstGeom prst="rect">
            <a:avLst/>
          </a:prstGeom>
          <a:solidFill>
            <a:srgbClr val="F4E3D6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360" tIns="9360" rIns="9360" bIns="936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adres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2" name="Text 6"/>
          <p:cNvSpPr/>
          <p:nvPr/>
        </p:nvSpPr>
        <p:spPr>
          <a:xfrm>
            <a:off x="4470120" y="2029320"/>
            <a:ext cx="1142640" cy="761760"/>
          </a:xfrm>
          <a:prstGeom prst="rect">
            <a:avLst/>
          </a:prstGeom>
          <a:solidFill>
            <a:srgbClr val="F4E3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1960" rIns="21960" bIns="2196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adres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3" name="Shape 7"/>
          <p:cNvSpPr/>
          <p:nvPr/>
        </p:nvSpPr>
        <p:spPr>
          <a:xfrm>
            <a:off x="4470120" y="204192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4" name="Shape 8"/>
          <p:cNvSpPr/>
          <p:nvPr/>
        </p:nvSpPr>
        <p:spPr>
          <a:xfrm>
            <a:off x="5600520" y="2028960"/>
            <a:ext cx="360" cy="76212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5" name="Shape 9"/>
          <p:cNvSpPr/>
          <p:nvPr/>
        </p:nvSpPr>
        <p:spPr>
          <a:xfrm>
            <a:off x="4470120" y="277848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6" name="Text 10"/>
          <p:cNvSpPr/>
          <p:nvPr/>
        </p:nvSpPr>
        <p:spPr>
          <a:xfrm>
            <a:off x="5613120" y="2029320"/>
            <a:ext cx="1142640" cy="761760"/>
          </a:xfrm>
          <a:prstGeom prst="rect">
            <a:avLst/>
          </a:prstGeom>
          <a:solidFill>
            <a:srgbClr val="F4E3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1960" rIns="21960" bIns="2196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adres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7" name="Shape 11"/>
          <p:cNvSpPr/>
          <p:nvPr/>
        </p:nvSpPr>
        <p:spPr>
          <a:xfrm>
            <a:off x="5613120" y="204192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8" name="Shape 12"/>
          <p:cNvSpPr/>
          <p:nvPr/>
        </p:nvSpPr>
        <p:spPr>
          <a:xfrm>
            <a:off x="6743160" y="2028960"/>
            <a:ext cx="360" cy="76212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9" name="Shape 13"/>
          <p:cNvSpPr/>
          <p:nvPr/>
        </p:nvSpPr>
        <p:spPr>
          <a:xfrm>
            <a:off x="5613120" y="277848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0" name="Text 14"/>
          <p:cNvSpPr/>
          <p:nvPr/>
        </p:nvSpPr>
        <p:spPr>
          <a:xfrm>
            <a:off x="6756120" y="2029320"/>
            <a:ext cx="1142640" cy="761760"/>
          </a:xfrm>
          <a:prstGeom prst="rect">
            <a:avLst/>
          </a:prstGeom>
          <a:solidFill>
            <a:srgbClr val="F4E3D6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21960" rIns="21960" bIns="21960" anchor="ctr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adres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1" name="Shape 15"/>
          <p:cNvSpPr/>
          <p:nvPr/>
        </p:nvSpPr>
        <p:spPr>
          <a:xfrm>
            <a:off x="6756120" y="204192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2" name="Shape 16"/>
          <p:cNvSpPr/>
          <p:nvPr/>
        </p:nvSpPr>
        <p:spPr>
          <a:xfrm>
            <a:off x="7886160" y="2028960"/>
            <a:ext cx="360" cy="76212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3" name="Shape 17"/>
          <p:cNvSpPr/>
          <p:nvPr/>
        </p:nvSpPr>
        <p:spPr>
          <a:xfrm>
            <a:off x="6756120" y="2778480"/>
            <a:ext cx="1143000" cy="360"/>
          </a:xfrm>
          <a:prstGeom prst="line">
            <a:avLst/>
          </a:prstGeom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4" name="Text 18"/>
          <p:cNvSpPr/>
          <p:nvPr/>
        </p:nvSpPr>
        <p:spPr>
          <a:xfrm>
            <a:off x="8102160" y="2294640"/>
            <a:ext cx="240660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her kutu 8 bayt, yan yana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95" name="Image 1" descr="Her kutudaki adres bellekte başka bir yerde duran bir nesneyi gösteriyor"/>
          <p:cNvPicPr/>
          <p:nvPr/>
        </p:nvPicPr>
        <p:blipFill>
          <a:blip r:embed="rId2"/>
          <a:srcRect l="-105" t="0" r="-105" b="0"/>
          <a:stretch/>
        </p:blipFill>
        <p:spPr>
          <a:xfrm>
            <a:off x="812880" y="2791440"/>
            <a:ext cx="10566000" cy="7617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6" name="Text 19"/>
          <p:cNvSpPr/>
          <p:nvPr/>
        </p:nvSpPr>
        <p:spPr>
          <a:xfrm>
            <a:off x="812880" y="3553200"/>
            <a:ext cx="1396800" cy="634680"/>
          </a:xfrm>
          <a:prstGeom prst="roundRect">
            <a:avLst>
              <a:gd name="adj" fmla="val 1600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ts val="252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42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7" name="Text 20"/>
          <p:cNvSpPr/>
          <p:nvPr/>
        </p:nvSpPr>
        <p:spPr>
          <a:xfrm>
            <a:off x="787320" y="4239000"/>
            <a:ext cx="1447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int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8" name="Text 21"/>
          <p:cNvSpPr/>
          <p:nvPr/>
        </p:nvSpPr>
        <p:spPr>
          <a:xfrm>
            <a:off x="2209680" y="3553200"/>
            <a:ext cx="1396800" cy="634680"/>
          </a:xfrm>
          <a:prstGeom prst="roundRect">
            <a:avLst>
              <a:gd name="adj" fmla="val 1600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ts val="252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'Elif'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9" name="Text 22"/>
          <p:cNvSpPr/>
          <p:nvPr/>
        </p:nvSpPr>
        <p:spPr>
          <a:xfrm>
            <a:off x="2184480" y="4239000"/>
            <a:ext cx="1447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str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0" name="Text 23"/>
          <p:cNvSpPr/>
          <p:nvPr/>
        </p:nvSpPr>
        <p:spPr>
          <a:xfrm>
            <a:off x="3606840" y="3553200"/>
            <a:ext cx="1396800" cy="634680"/>
          </a:xfrm>
          <a:prstGeom prst="roundRect">
            <a:avLst>
              <a:gd name="adj" fmla="val 1600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ts val="252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3.14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1" name="Text 24"/>
          <p:cNvSpPr/>
          <p:nvPr/>
        </p:nvSpPr>
        <p:spPr>
          <a:xfrm>
            <a:off x="3581280" y="4239000"/>
            <a:ext cx="1447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float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2" name="Text 25"/>
          <p:cNvSpPr/>
          <p:nvPr/>
        </p:nvSpPr>
        <p:spPr>
          <a:xfrm>
            <a:off x="5003640" y="3553200"/>
            <a:ext cx="1396800" cy="634680"/>
          </a:xfrm>
          <a:prstGeom prst="roundRect">
            <a:avLst>
              <a:gd name="adj" fmla="val 16000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ts val="252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[1, 2]</a:t>
            </a:r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3" name="Text 26"/>
          <p:cNvSpPr/>
          <p:nvPr/>
        </p:nvSpPr>
        <p:spPr>
          <a:xfrm>
            <a:off x="4978440" y="4239000"/>
            <a:ext cx="14475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algn="ctr"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list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4" name="Text 27"/>
          <p:cNvSpPr/>
          <p:nvPr/>
        </p:nvSpPr>
        <p:spPr>
          <a:xfrm>
            <a:off x="812880" y="4792680"/>
            <a:ext cx="1137888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Kutular yine aynı boyda, adres hesabı yine çalışır ve </a:t>
            </a:r>
            <a:r>
              <a:rPr lang="en-US" sz="1600" b="1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liste[i] yine O(1)</a:t>
            </a: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. Nesneler bellekte herhangi bir yerde durabilir.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Python listesinde ne ucuz, ne pahalı?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graphicFrame>
        <p:nvGraphicFramePr>
          <p:cNvPr id="606" name="Table 0"/>
          <p:cNvGraphicFramePr/>
          <p:nvPr/>
        </p:nvGraphicFramePr>
        <p:xfrm>
          <a:off x="821520" y="1601280"/>
          <a:ext cx="10557360" cy="3483360"/>
        </p:xfrm>
        <a:graphic>
          <a:graphicData uri="http://schemas.openxmlformats.org/drawingml/2006/table">
            <a:tbl>
              <a:tblPr/>
              <a:tblGrid>
                <a:gridCol w="4011840"/>
                <a:gridCol w="3589560"/>
                <a:gridCol w="2955960"/>
              </a:tblGrid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İşlem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Örnek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BCB9B2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1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Maliyet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BCB9B2"/>
                      </a:solidFill>
                      <a:prstDash val="solid"/>
                    </a:lnL>
                    <a:lnR w="12240">
                      <a:solidFill>
                        <a:srgbClr val="BCB9B2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BCB9B2"/>
                      </a:solidFill>
                      <a:prstDash val="solid"/>
                    </a:lnB>
                    <a:solidFill>
                      <a:srgbClr val="ECE8DF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Sıra numarasıyla okuma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liste[i]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O(1)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BCB9B2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Sona ekleme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liste.append(x)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O(1) amortize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Sondan çıkarma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liste.pop()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O(1)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5C4BF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5C4BF"/>
                      </a:solidFill>
                      <a:prstDash val="solid"/>
                    </a:lnB>
                    <a:noFill/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Başa ekleme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liste.insert(0, x)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5C4BF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Baştan çıkarma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liste.pop(0)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Değer arama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x in liste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O(n)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  <a:tr h="435240"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Dilim alma, k elemanlı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5C4BF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liste[a:b]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  <a:tc>
                  <a:txBody>
                    <a:bodyPr lIns="70920" tIns="70920" rIns="70920" bIns="70920" anchor="t">
                      <a:noAutofit/>
                    </a:bodyPr>
                    <a:p>
                      <a:pPr defTabSz="914400">
                        <a:lnSpc>
                          <a:spcPts val="2239"/>
                        </a:lnSpc>
                        <a:tabLst>
                          <a:tab pos="0" algn="l"/>
                        </a:tabLst>
                      </a:pPr>
                      <a:r>
                        <a:rPr lang="en-US" sz="1600" b="0" u="none" strike="noStrike">
                          <a:solidFill>
                            <a:srgbClr val="16202A"/>
                          </a:solidFill>
                          <a:effectLst/>
                          <a:uFillTx/>
                          <a:latin typeface="IBM Plex Sans"/>
                          <a:ea typeface="IBM Plex Sans"/>
                        </a:rPr>
                        <a:t>O(k)</a:t>
                      </a:r>
                      <a:endParaRPr lang="tr-TR" sz="16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70920" marR="70920" marT="70920" marB="70920">
                    <a:lnL w="12240">
                      <a:solidFill>
                        <a:srgbClr val="C3B5AB"/>
                      </a:solidFill>
                      <a:prstDash val="solid"/>
                    </a:lnL>
                    <a:lnR w="12240">
                      <a:solidFill>
                        <a:srgbClr val="C3B5AB"/>
                      </a:solidFill>
                      <a:prstDash val="solid"/>
                    </a:lnR>
                    <a:lnT w="12240">
                      <a:solidFill>
                        <a:srgbClr val="C3B5AB"/>
                      </a:solidFill>
                      <a:prstDash val="solid"/>
                    </a:lnT>
                    <a:lnB w="12240">
                      <a:solidFill>
                        <a:srgbClr val="C3B5AB"/>
                      </a:solidFill>
                      <a:prstDash val="solid"/>
                    </a:lnB>
                    <a:solidFill>
                      <a:srgbClr val="F4E3D6"/>
                    </a:solidFill>
                  </a:tcPr>
                </a:tc>
              </a:tr>
            </a:tbl>
          </a:graphicData>
        </a:graphic>
      </p:graphicFrame>
      <p:sp>
        <p:nvSpPr>
          <p:cNvPr id="607" name="Text 1"/>
          <p:cNvSpPr/>
          <p:nvPr/>
        </p:nvSpPr>
        <p:spPr>
          <a:xfrm>
            <a:off x="812880" y="5339160"/>
            <a:ext cx="1088316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Sona dokunan işler ucuz, başa ve ortaya dokunan işler pahalı.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Text 0"/>
          <p:cNvSpPr/>
          <p:nvPr/>
        </p:nvSpPr>
        <p:spPr>
          <a:xfrm>
            <a:off x="812880" y="81288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DERSİN TEK CÜMLESİ</a:t>
            </a:r>
            <a:endParaRPr lang="tr-TR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09" name="PlaceHolder 1"/>
          <p:cNvSpPr>
            <a:spLocks noGrp="1"/>
          </p:cNvSpPr>
          <p:nvPr>
            <p:ph type="title"/>
          </p:nvPr>
        </p:nvSpPr>
        <p:spPr>
          <a:xfrm>
            <a:off x="812880" y="1264680"/>
            <a:ext cx="10137240" cy="19526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5060"/>
              </a:lnSpc>
              <a:buNone/>
              <a:tabLst>
                <a:tab pos="0" algn="l"/>
              </a:tabLst>
            </a:pPr>
            <a:r>
              <a:rPr lang="en-US" sz="44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Dizide sıra numarasıyla okumak ve sona eklemek ucuz, başa ve araya eklemek pahalı.</a:t>
            </a:r>
            <a:endParaRPr lang="tr-TR" sz="44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610" name="Shape 2"/>
          <p:cNvSpPr/>
          <p:nvPr/>
        </p:nvSpPr>
        <p:spPr>
          <a:xfrm>
            <a:off x="812520" y="5040360"/>
            <a:ext cx="2527560" cy="360"/>
          </a:xfrm>
          <a:prstGeom prst="line">
            <a:avLst/>
          </a:prstGeom>
          <a:ln w="25400">
            <a:solidFill>
              <a:srgbClr val="4F7FA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1" name="Text 3"/>
          <p:cNvSpPr/>
          <p:nvPr/>
        </p:nvSpPr>
        <p:spPr>
          <a:xfrm>
            <a:off x="812880" y="5202000"/>
            <a:ext cx="26028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7F5F0"/>
                </a:solidFill>
                <a:effectLst/>
                <a:uFillTx/>
                <a:latin typeface="JetBrains Mono"/>
                <a:ea typeface="JetBrains Mono"/>
              </a:rPr>
              <a:t>liste[i]</a:t>
            </a:r>
            <a:endParaRPr lang="tr-T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2" name="Text 4"/>
          <p:cNvSpPr/>
          <p:nvPr/>
        </p:nvSpPr>
        <p:spPr>
          <a:xfrm>
            <a:off x="812880" y="5608440"/>
            <a:ext cx="2602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O(1), adres hesabı</a:t>
            </a:r>
            <a:endParaRPr lang="tr-T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3" name="Shape 5"/>
          <p:cNvSpPr/>
          <p:nvPr/>
        </p:nvSpPr>
        <p:spPr>
          <a:xfrm>
            <a:off x="3492360" y="5040360"/>
            <a:ext cx="2527200" cy="360"/>
          </a:xfrm>
          <a:prstGeom prst="line">
            <a:avLst/>
          </a:prstGeom>
          <a:ln w="25400">
            <a:solidFill>
              <a:srgbClr val="4F7FA8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4" name="Text 6"/>
          <p:cNvSpPr/>
          <p:nvPr/>
        </p:nvSpPr>
        <p:spPr>
          <a:xfrm>
            <a:off x="3492360" y="5202000"/>
            <a:ext cx="26028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7F5F0"/>
                </a:solidFill>
                <a:effectLst/>
                <a:uFillTx/>
                <a:latin typeface="JetBrains Mono"/>
                <a:ea typeface="JetBrains Mono"/>
              </a:rPr>
              <a:t>append(x)</a:t>
            </a:r>
            <a:endParaRPr lang="tr-T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5" name="Text 7"/>
          <p:cNvSpPr/>
          <p:nvPr/>
        </p:nvSpPr>
        <p:spPr>
          <a:xfrm>
            <a:off x="3492360" y="5608440"/>
            <a:ext cx="2602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O(1) amortize</a:t>
            </a:r>
            <a:endParaRPr lang="tr-T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6" name="Shape 8"/>
          <p:cNvSpPr/>
          <p:nvPr/>
        </p:nvSpPr>
        <p:spPr>
          <a:xfrm>
            <a:off x="6171840" y="5040360"/>
            <a:ext cx="2527560" cy="360"/>
          </a:xfrm>
          <a:prstGeom prst="line">
            <a:avLst/>
          </a:prstGeom>
          <a:ln w="25400">
            <a:solidFill>
              <a:srgbClr val="F2A6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7" name="Text 9"/>
          <p:cNvSpPr/>
          <p:nvPr/>
        </p:nvSpPr>
        <p:spPr>
          <a:xfrm>
            <a:off x="6172200" y="5202000"/>
            <a:ext cx="26028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7F5F0"/>
                </a:solidFill>
                <a:effectLst/>
                <a:uFillTx/>
                <a:latin typeface="JetBrains Mono"/>
                <a:ea typeface="JetBrains Mono"/>
              </a:rPr>
              <a:t>insert(0, x)</a:t>
            </a:r>
            <a:endParaRPr lang="tr-T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8" name="Text 10"/>
          <p:cNvSpPr/>
          <p:nvPr/>
        </p:nvSpPr>
        <p:spPr>
          <a:xfrm>
            <a:off x="6172200" y="5608440"/>
            <a:ext cx="2602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O(n), herkes kayar</a:t>
            </a:r>
            <a:endParaRPr lang="tr-T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19" name="Shape 11"/>
          <p:cNvSpPr/>
          <p:nvPr/>
        </p:nvSpPr>
        <p:spPr>
          <a:xfrm>
            <a:off x="8851680" y="5040360"/>
            <a:ext cx="2527200" cy="360"/>
          </a:xfrm>
          <a:prstGeom prst="line">
            <a:avLst/>
          </a:prstGeom>
          <a:ln w="25400">
            <a:solidFill>
              <a:srgbClr val="F2A65A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0" name="Text 12"/>
          <p:cNvSpPr/>
          <p:nvPr/>
        </p:nvSpPr>
        <p:spPr>
          <a:xfrm>
            <a:off x="8851680" y="5202000"/>
            <a:ext cx="26028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7F5F0"/>
                </a:solidFill>
                <a:effectLst/>
                <a:uFillTx/>
                <a:latin typeface="JetBrains Mono"/>
                <a:ea typeface="JetBrains Mono"/>
              </a:rPr>
              <a:t>pop(0)</a:t>
            </a:r>
            <a:endParaRPr lang="tr-TR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21" name="Text 13"/>
          <p:cNvSpPr/>
          <p:nvPr/>
        </p:nvSpPr>
        <p:spPr>
          <a:xfrm>
            <a:off x="8851680" y="5608440"/>
            <a:ext cx="260280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O(n), herkes kayar</a:t>
            </a:r>
            <a:endParaRPr lang="tr-TR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Text 0"/>
          <p:cNvSpPr/>
          <p:nvPr/>
        </p:nvSpPr>
        <p:spPr>
          <a:xfrm>
            <a:off x="812880" y="81288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YAKLAŞIK 22 DAKİKA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3" name="PlaceHolder 1"/>
          <p:cNvSpPr>
            <a:spLocks noGrp="1"/>
          </p:cNvSpPr>
          <p:nvPr>
            <p:ph type="title"/>
          </p:nvPr>
        </p:nvSpPr>
        <p:spPr>
          <a:xfrm>
            <a:off x="812880" y="116316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Şimdi kodla pekiştirelim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624" name="Shape 2"/>
          <p:cNvSpPr/>
          <p:nvPr/>
        </p:nvSpPr>
        <p:spPr>
          <a:xfrm>
            <a:off x="812880" y="1993680"/>
            <a:ext cx="5130360" cy="3497400"/>
          </a:xfrm>
          <a:prstGeom prst="roundRect">
            <a:avLst>
              <a:gd name="adj" fmla="val 4357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5" name="Image 0" descr="Play"/>
          <p:cNvPicPr/>
          <p:nvPr/>
        </p:nvPicPr>
        <p:blipFill>
          <a:blip r:embed="rId1"/>
          <a:stretch/>
        </p:blipFill>
        <p:spPr>
          <a:xfrm>
            <a:off x="1117440" y="2298600"/>
            <a:ext cx="406080" cy="40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26" name="Text 3"/>
          <p:cNvSpPr/>
          <p:nvPr/>
        </p:nvSpPr>
        <p:spPr>
          <a:xfrm>
            <a:off x="1117440" y="2857320"/>
            <a:ext cx="46566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16202A"/>
                </a:solidFill>
                <a:effectLst/>
                <a:uFillTx/>
                <a:latin typeface="JetBrains Mono"/>
                <a:ea typeface="JetBrains Mono"/>
              </a:rPr>
              <a:t>01_ders.ipynb</a:t>
            </a:r>
            <a:endParaRPr lang="tr-T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7" name="Text 4"/>
          <p:cNvSpPr/>
          <p:nvPr/>
        </p:nvSpPr>
        <p:spPr>
          <a:xfrm>
            <a:off x="1117440" y="3365280"/>
            <a:ext cx="4656600" cy="87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Projeksiyonda birlikte çalıştırıyoruz. Her ölçümden önce siz tahmin ediyorsunuz. n 100.000 olunca başa ekleme ne kadar sürer?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28" name="Shape 5"/>
          <p:cNvSpPr/>
          <p:nvPr/>
        </p:nvSpPr>
        <p:spPr>
          <a:xfrm>
            <a:off x="6248520" y="1993680"/>
            <a:ext cx="5130360" cy="3497400"/>
          </a:xfrm>
          <a:prstGeom prst="roundRect">
            <a:avLst>
              <a:gd name="adj" fmla="val 4357"/>
            </a:avLst>
          </a:prstGeom>
          <a:solidFill>
            <a:srgbClr val="ECE8DF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9" name="Image 1" descr="Users"/>
          <p:cNvPicPr/>
          <p:nvPr/>
        </p:nvPicPr>
        <p:blipFill>
          <a:blip r:embed="rId2"/>
          <a:stretch/>
        </p:blipFill>
        <p:spPr>
          <a:xfrm>
            <a:off x="6553080" y="2298600"/>
            <a:ext cx="406080" cy="406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0" name="Text 6"/>
          <p:cNvSpPr/>
          <p:nvPr/>
        </p:nvSpPr>
        <p:spPr>
          <a:xfrm>
            <a:off x="6553080" y="2857320"/>
            <a:ext cx="4656600" cy="38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801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Kağıt üzerinde alıştırma</a:t>
            </a:r>
            <a:endParaRPr lang="tr-TR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1" name="Text 7"/>
          <p:cNvSpPr/>
          <p:nvPr/>
        </p:nvSpPr>
        <p:spPr>
          <a:xfrm>
            <a:off x="6553080" y="3365280"/>
            <a:ext cx="4656600" cy="878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İkişerli çalışın. Sonraki iki slayttaki yedi fonksiyonun Big O değerini 7 dakikada tahmin edin, sonra birlikte oylayacağız.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2" name="Text 8"/>
          <p:cNvSpPr/>
          <p:nvPr/>
        </p:nvSpPr>
        <p:spPr>
          <a:xfrm>
            <a:off x="812880" y="579636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Yanınızda kağıt ve kalem olsun. Erken bitirenler için ek görev de var.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414648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Tahmin alıştırması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634" name="Text 1"/>
          <p:cNvSpPr/>
          <p:nvPr/>
        </p:nvSpPr>
        <p:spPr>
          <a:xfrm>
            <a:off x="4959720" y="1042200"/>
            <a:ext cx="5987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Soru 1 ile 4. n listedeki eleman sayısı. Tahmininizi kağıda yazın.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5" name="Shape 2"/>
          <p:cNvSpPr/>
          <p:nvPr/>
        </p:nvSpPr>
        <p:spPr>
          <a:xfrm>
            <a:off x="812880" y="1541880"/>
            <a:ext cx="5206680" cy="1421640"/>
          </a:xfrm>
          <a:prstGeom prst="roundRect">
            <a:avLst>
              <a:gd name="adj" fmla="val 10717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6" name="Text 3"/>
          <p:cNvSpPr/>
          <p:nvPr/>
        </p:nvSpPr>
        <p:spPr>
          <a:xfrm>
            <a:off x="1041480" y="169416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1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7" name="Text 4"/>
          <p:cNvSpPr/>
          <p:nvPr/>
        </p:nvSpPr>
        <p:spPr>
          <a:xfrm>
            <a:off x="1041480" y="1988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son_elemani_degistir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(liste, deger):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8" name="Text 5"/>
          <p:cNvSpPr/>
          <p:nvPr/>
        </p:nvSpPr>
        <p:spPr>
          <a:xfrm>
            <a:off x="1041480" y="2268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liste[-1] = deger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39" name="Text 6"/>
          <p:cNvSpPr/>
          <p:nvPr/>
        </p:nvSpPr>
        <p:spPr>
          <a:xfrm>
            <a:off x="1041480" y="259812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liste[-1] listenin son elemanıdır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0" name="Shape 7"/>
          <p:cNvSpPr/>
          <p:nvPr/>
        </p:nvSpPr>
        <p:spPr>
          <a:xfrm>
            <a:off x="6172200" y="1541880"/>
            <a:ext cx="5206680" cy="1421640"/>
          </a:xfrm>
          <a:prstGeom prst="roundRect">
            <a:avLst>
              <a:gd name="adj" fmla="val 10717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1" name="Text 8"/>
          <p:cNvSpPr/>
          <p:nvPr/>
        </p:nvSpPr>
        <p:spPr>
          <a:xfrm>
            <a:off x="6400800" y="169416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2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2" name="Text 9"/>
          <p:cNvSpPr/>
          <p:nvPr/>
        </p:nvSpPr>
        <p:spPr>
          <a:xfrm>
            <a:off x="6400800" y="1988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basa_ekle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(liste, deger):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3" name="Text 10"/>
          <p:cNvSpPr/>
          <p:nvPr/>
        </p:nvSpPr>
        <p:spPr>
          <a:xfrm>
            <a:off x="6400800" y="2268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liste.insert(0, deger)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4" name="Text 11"/>
          <p:cNvSpPr/>
          <p:nvPr/>
        </p:nvSpPr>
        <p:spPr>
          <a:xfrm>
            <a:off x="6400800" y="259812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insert(0, x) x'i listenin başına ekler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5" name="Shape 12"/>
          <p:cNvSpPr/>
          <p:nvPr/>
        </p:nvSpPr>
        <p:spPr>
          <a:xfrm>
            <a:off x="812880" y="3116160"/>
            <a:ext cx="5206680" cy="2259720"/>
          </a:xfrm>
          <a:prstGeom prst="roundRect">
            <a:avLst>
              <a:gd name="adj" fmla="val 6743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46" name="Text 13"/>
          <p:cNvSpPr/>
          <p:nvPr/>
        </p:nvSpPr>
        <p:spPr>
          <a:xfrm>
            <a:off x="1041480" y="326844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3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7" name="Text 14"/>
          <p:cNvSpPr/>
          <p:nvPr/>
        </p:nvSpPr>
        <p:spPr>
          <a:xfrm>
            <a:off x="1041480" y="356292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kopyala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8" name="Text 15"/>
          <p:cNvSpPr/>
          <p:nvPr/>
        </p:nvSpPr>
        <p:spPr>
          <a:xfrm>
            <a:off x="1041480" y="384228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yeni = []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9" name="Text 16"/>
          <p:cNvSpPr/>
          <p:nvPr/>
        </p:nvSpPr>
        <p:spPr>
          <a:xfrm>
            <a:off x="1041480" y="4121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x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0" name="Text 17"/>
          <p:cNvSpPr/>
          <p:nvPr/>
        </p:nvSpPr>
        <p:spPr>
          <a:xfrm>
            <a:off x="1041480" y="4401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yeni.append(x)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1" name="Text 18"/>
          <p:cNvSpPr/>
          <p:nvPr/>
        </p:nvSpPr>
        <p:spPr>
          <a:xfrm>
            <a:off x="1041480" y="468036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yeni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2" name="Text 19"/>
          <p:cNvSpPr/>
          <p:nvPr/>
        </p:nvSpPr>
        <p:spPr>
          <a:xfrm>
            <a:off x="1041480" y="501048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append, x'i listenin sonuna ekler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3" name="Shape 20"/>
          <p:cNvSpPr/>
          <p:nvPr/>
        </p:nvSpPr>
        <p:spPr>
          <a:xfrm>
            <a:off x="6172200" y="3116160"/>
            <a:ext cx="5206680" cy="2259720"/>
          </a:xfrm>
          <a:prstGeom prst="roundRect">
            <a:avLst>
              <a:gd name="adj" fmla="val 6743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54" name="Text 21"/>
          <p:cNvSpPr/>
          <p:nvPr/>
        </p:nvSpPr>
        <p:spPr>
          <a:xfrm>
            <a:off x="6400800" y="326844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4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5" name="Text 22"/>
          <p:cNvSpPr/>
          <p:nvPr/>
        </p:nvSpPr>
        <p:spPr>
          <a:xfrm>
            <a:off x="6400800" y="356292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ilk_yarisi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6" name="Text 23"/>
          <p:cNvSpPr/>
          <p:nvPr/>
        </p:nvSpPr>
        <p:spPr>
          <a:xfrm>
            <a:off x="6400800" y="384228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liste[:len(liste) // 2]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7" name="Text 24"/>
          <p:cNvSpPr/>
          <p:nvPr/>
        </p:nvSpPr>
        <p:spPr>
          <a:xfrm>
            <a:off x="6400800" y="417240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liste[:k] listenin ilk k elemanını verir, // tam sayı bölmesi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7F5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PlaceHolder 1"/>
          <p:cNvSpPr>
            <a:spLocks noGrp="1"/>
          </p:cNvSpPr>
          <p:nvPr>
            <p:ph type="title"/>
          </p:nvPr>
        </p:nvSpPr>
        <p:spPr>
          <a:xfrm>
            <a:off x="812880" y="812880"/>
            <a:ext cx="414648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 fontScale="92500" lnSpcReduction="9999"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16202A"/>
                </a:solidFill>
                <a:effectLst/>
                <a:uFillTx/>
                <a:latin typeface="Space Grotesk"/>
                <a:ea typeface="Space Grotesk"/>
              </a:rPr>
              <a:t>Tahmin alıştırması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659" name="Text 1"/>
          <p:cNvSpPr/>
          <p:nvPr/>
        </p:nvSpPr>
        <p:spPr>
          <a:xfrm>
            <a:off x="4959720" y="1042200"/>
            <a:ext cx="598788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5E6773"/>
                </a:solidFill>
                <a:effectLst/>
                <a:uFillTx/>
                <a:latin typeface="IBM Plex Sans"/>
                <a:ea typeface="IBM Plex Sans"/>
              </a:rPr>
              <a:t>Soru 5 ile 7. n listedeki eleman sayısı. Tahmininizi kağıda yazın.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0" name="Shape 2"/>
          <p:cNvSpPr/>
          <p:nvPr/>
        </p:nvSpPr>
        <p:spPr>
          <a:xfrm>
            <a:off x="812880" y="1541880"/>
            <a:ext cx="5206680" cy="1701000"/>
          </a:xfrm>
          <a:prstGeom prst="roundRect">
            <a:avLst>
              <a:gd name="adj" fmla="val 8958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1" name="Text 3"/>
          <p:cNvSpPr/>
          <p:nvPr/>
        </p:nvSpPr>
        <p:spPr>
          <a:xfrm>
            <a:off x="1041480" y="169416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5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2" name="Text 4"/>
          <p:cNvSpPr/>
          <p:nvPr/>
        </p:nvSpPr>
        <p:spPr>
          <a:xfrm>
            <a:off x="1041480" y="1988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sondan_bosalt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3" name="Text 5"/>
          <p:cNvSpPr/>
          <p:nvPr/>
        </p:nvSpPr>
        <p:spPr>
          <a:xfrm>
            <a:off x="1041480" y="2268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while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len(liste) &gt; 0: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4" name="Text 6"/>
          <p:cNvSpPr/>
          <p:nvPr/>
        </p:nvSpPr>
        <p:spPr>
          <a:xfrm>
            <a:off x="1041480" y="254736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liste.pop()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5" name="Text 7"/>
          <p:cNvSpPr/>
          <p:nvPr/>
        </p:nvSpPr>
        <p:spPr>
          <a:xfrm>
            <a:off x="1041480" y="287748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pop() listenin son elemanını çıkarır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6" name="Shape 8"/>
          <p:cNvSpPr/>
          <p:nvPr/>
        </p:nvSpPr>
        <p:spPr>
          <a:xfrm>
            <a:off x="6172200" y="1541880"/>
            <a:ext cx="5206680" cy="1701000"/>
          </a:xfrm>
          <a:prstGeom prst="roundRect">
            <a:avLst>
              <a:gd name="adj" fmla="val 8958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67" name="Text 9"/>
          <p:cNvSpPr/>
          <p:nvPr/>
        </p:nvSpPr>
        <p:spPr>
          <a:xfrm>
            <a:off x="6400800" y="169416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6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8" name="Text 10"/>
          <p:cNvSpPr/>
          <p:nvPr/>
        </p:nvSpPr>
        <p:spPr>
          <a:xfrm>
            <a:off x="6400800" y="1988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bastan_bosalt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9" name="Text 11"/>
          <p:cNvSpPr/>
          <p:nvPr/>
        </p:nvSpPr>
        <p:spPr>
          <a:xfrm>
            <a:off x="6400800" y="2268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while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len(liste) &gt; 0: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0" name="Text 12"/>
          <p:cNvSpPr/>
          <p:nvPr/>
        </p:nvSpPr>
        <p:spPr>
          <a:xfrm>
            <a:off x="6400800" y="254736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liste.pop(0)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1" name="Text 13"/>
          <p:cNvSpPr/>
          <p:nvPr/>
        </p:nvSpPr>
        <p:spPr>
          <a:xfrm>
            <a:off x="6400800" y="287748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pop(0) listenin ilk elemanını çıkarır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2" name="Shape 14"/>
          <p:cNvSpPr/>
          <p:nvPr/>
        </p:nvSpPr>
        <p:spPr>
          <a:xfrm>
            <a:off x="812880" y="3395520"/>
            <a:ext cx="5206680" cy="2259720"/>
          </a:xfrm>
          <a:prstGeom prst="roundRect">
            <a:avLst>
              <a:gd name="adj" fmla="val 6743"/>
            </a:avLst>
          </a:prstGeom>
          <a:solidFill>
            <a:srgbClr val="16202A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73" name="Text 15"/>
          <p:cNvSpPr/>
          <p:nvPr/>
        </p:nvSpPr>
        <p:spPr>
          <a:xfrm>
            <a:off x="1041480" y="3547800"/>
            <a:ext cx="4892040" cy="255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82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Soru 7</a:t>
            </a:r>
            <a:endParaRPr lang="tr-TR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4" name="Text 16"/>
          <p:cNvSpPr/>
          <p:nvPr/>
        </p:nvSpPr>
        <p:spPr>
          <a:xfrm>
            <a:off x="1041480" y="384228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def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</a:t>
            </a:r>
            <a:r>
              <a:rPr lang="en-US" sz="1400" b="0" u="none" strike="noStrike">
                <a:solidFill>
                  <a:srgbClr val="8FC1E3"/>
                </a:solidFill>
                <a:effectLst/>
                <a:uFillTx/>
                <a:latin typeface="JetBrains Mono"/>
                <a:ea typeface="JetBrains Mono"/>
              </a:rPr>
              <a:t>ters_cevir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(liste):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5" name="Text 17"/>
          <p:cNvSpPr/>
          <p:nvPr/>
        </p:nvSpPr>
        <p:spPr>
          <a:xfrm>
            <a:off x="1041480" y="412164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sonuc = []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6" name="Text 18"/>
          <p:cNvSpPr/>
          <p:nvPr/>
        </p:nvSpPr>
        <p:spPr>
          <a:xfrm>
            <a:off x="1041480" y="440100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for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x 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in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liste: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7" name="Text 19"/>
          <p:cNvSpPr/>
          <p:nvPr/>
        </p:nvSpPr>
        <p:spPr>
          <a:xfrm>
            <a:off x="1041480" y="468036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    sonuc.insert(0, x)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8" name="Text 20"/>
          <p:cNvSpPr/>
          <p:nvPr/>
        </p:nvSpPr>
        <p:spPr>
          <a:xfrm>
            <a:off x="1041480" y="4959720"/>
            <a:ext cx="4892040" cy="291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normAutofit/>
          </a:bodyPr>
          <a:p>
            <a:pPr defTabSz="914400">
              <a:lnSpc>
                <a:spcPts val="2100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    </a:t>
            </a:r>
            <a:r>
              <a:rPr lang="en-US" sz="1400" b="0" u="none" strike="noStrike">
                <a:solidFill>
                  <a:srgbClr val="F2A65A"/>
                </a:solidFill>
                <a:effectLst/>
                <a:uFillTx/>
                <a:latin typeface="JetBrains Mono"/>
                <a:ea typeface="JetBrains Mono"/>
              </a:rPr>
              <a:t>return</a:t>
            </a:r>
            <a:r>
              <a:rPr lang="en-US" sz="1400" b="0" u="none" strike="noStrike">
                <a:solidFill>
                  <a:srgbClr val="E9E4D8"/>
                </a:solidFill>
                <a:effectLst/>
                <a:uFillTx/>
                <a:latin typeface="JetBrains Mono"/>
                <a:ea typeface="JetBrains Mono"/>
              </a:rPr>
              <a:t> sonuc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79" name="Text 21"/>
          <p:cNvSpPr/>
          <p:nvPr/>
        </p:nvSpPr>
        <p:spPr>
          <a:xfrm>
            <a:off x="1041480" y="5289840"/>
            <a:ext cx="4892040" cy="23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681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B9C2CC"/>
                </a:solidFill>
                <a:effectLst/>
                <a:uFillTx/>
                <a:latin typeface="IBM Plex Sans"/>
                <a:ea typeface="IBM Plex Sans"/>
              </a:rPr>
              <a:t>insert(0, x) x'i listenin başına ekler</a:t>
            </a:r>
            <a:endParaRPr lang="tr-TR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0" name="Shape 22"/>
          <p:cNvSpPr/>
          <p:nvPr/>
        </p:nvSpPr>
        <p:spPr>
          <a:xfrm>
            <a:off x="6184800" y="3408120"/>
            <a:ext cx="5181120" cy="2234160"/>
          </a:xfrm>
          <a:prstGeom prst="roundRect">
            <a:avLst>
              <a:gd name="adj" fmla="val 6252"/>
            </a:avLst>
          </a:prstGeom>
          <a:solidFill>
            <a:srgbClr val="F7F5F0"/>
          </a:solidFill>
          <a:ln w="25400">
            <a:solidFill>
              <a:srgbClr val="B04A16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tr-TR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1" name="Text 23"/>
          <p:cNvSpPr/>
          <p:nvPr/>
        </p:nvSpPr>
        <p:spPr>
          <a:xfrm>
            <a:off x="6422760" y="3595320"/>
            <a:ext cx="4846680" cy="3603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639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B04A16"/>
                </a:solidFill>
                <a:effectLst/>
                <a:uFillTx/>
                <a:latin typeface="IBM Plex Sans"/>
                <a:ea typeface="IBM Plex Sans"/>
              </a:rPr>
              <a:t>Ek görev</a:t>
            </a:r>
            <a:endParaRPr lang="tr-TR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2" name="Text 24"/>
          <p:cNvSpPr/>
          <p:nvPr/>
        </p:nvSpPr>
        <p:spPr>
          <a:xfrm>
            <a:off x="6422760" y="4032000"/>
            <a:ext cx="4846680" cy="30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2239"/>
              </a:lnSpc>
              <a:tabLst>
                <a:tab pos="0" algn="l"/>
              </a:tabLst>
            </a:pPr>
            <a:r>
              <a:rPr lang="en-US" sz="1600" b="0" u="none" strike="noStrike">
                <a:solidFill>
                  <a:srgbClr val="16202A"/>
                </a:solidFill>
                <a:effectLst/>
                <a:uFillTx/>
                <a:latin typeface="IBM Plex Sans"/>
                <a:ea typeface="IBM Plex Sans"/>
              </a:rPr>
              <a:t>7. fonksiyonun O(n) çalışan bir halini kağıda yazın.</a:t>
            </a:r>
            <a:endParaRPr lang="tr-TR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3" name="Text 25"/>
          <p:cNvSpPr/>
          <p:nvPr/>
        </p:nvSpPr>
        <p:spPr>
          <a:xfrm>
            <a:off x="6422760" y="4417920"/>
            <a:ext cx="4846680" cy="771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0" u="none" strike="noStrike">
                <a:solidFill>
                  <a:srgbClr val="45505C"/>
                </a:solidFill>
                <a:effectLst/>
                <a:uFillTx/>
                <a:latin typeface="IBM Plex Sans"/>
                <a:ea typeface="IBM Plex Sans"/>
              </a:rPr>
              <a:t>İpucu olarak insert(0, x) yerine append kullanmanın bir yolunu arayın. En iyi cevabı projeksiyonda birlikte çalıştıracağız.</a:t>
            </a:r>
            <a:endParaRPr lang="tr-TR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1620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" name="Text 0"/>
          <p:cNvSpPr/>
          <p:nvPr/>
        </p:nvSpPr>
        <p:spPr>
          <a:xfrm>
            <a:off x="812880" y="2094120"/>
            <a:ext cx="10883160" cy="273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1959"/>
              </a:lnSpc>
              <a:tabLst>
                <a:tab pos="0" algn="l"/>
              </a:tabLst>
            </a:pPr>
            <a:r>
              <a:rPr lang="en-US" sz="1400" b="1" u="none" spc="201" strike="noStrike">
                <a:solidFill>
                  <a:srgbClr val="F2A65A"/>
                </a:solidFill>
                <a:effectLst/>
                <a:uFillTx/>
                <a:latin typeface="IBM Plex Sans"/>
                <a:ea typeface="IBM Plex Sans"/>
              </a:rPr>
              <a:t>GELECEK HAFTA</a:t>
            </a:r>
            <a:endParaRPr lang="tr-TR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85" name="PlaceHolder 1"/>
          <p:cNvSpPr>
            <a:spLocks noGrp="1"/>
          </p:cNvSpPr>
          <p:nvPr>
            <p:ph type="title"/>
          </p:nvPr>
        </p:nvSpPr>
        <p:spPr>
          <a:xfrm>
            <a:off x="812880" y="2647800"/>
            <a:ext cx="10883160" cy="550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p>
            <a:pPr indent="0" algn="l" defTabSz="914400">
              <a:lnSpc>
                <a:spcPts val="4141"/>
              </a:lnSpc>
              <a:buNone/>
              <a:tabLst>
                <a:tab pos="0" algn="l"/>
              </a:tabLst>
            </a:pPr>
            <a:r>
              <a:rPr lang="en-US" sz="3600" b="1" u="none" strike="noStrike">
                <a:solidFill>
                  <a:srgbClr val="B9C2CC"/>
                </a:solidFill>
                <a:effectLst/>
                <a:uFillTx/>
                <a:latin typeface="Space Grotesk"/>
                <a:ea typeface="Space Grotesk"/>
              </a:rPr>
              <a:t>Bağlı liste (</a:t>
            </a:r>
            <a:r>
              <a:rPr lang="en-US" sz="3600" b="1" i="1" u="none" strike="noStrike">
                <a:solidFill>
                  <a:srgbClr val="B9C2CC"/>
                </a:solidFill>
                <a:effectLst/>
                <a:uFillTx/>
                <a:latin typeface="Space Grotesk"/>
                <a:ea typeface="Space Grotesk"/>
              </a:rPr>
              <a:t>linked list</a:t>
            </a:r>
            <a:r>
              <a:rPr lang="en-US" sz="3600" b="1" u="none" strike="noStrike">
                <a:solidFill>
                  <a:srgbClr val="B9C2CC"/>
                </a:solidFill>
                <a:effectLst/>
                <a:uFillTx/>
                <a:latin typeface="Space Grotesk"/>
                <a:ea typeface="Space Grotesk"/>
              </a:rPr>
              <a:t>)</a:t>
            </a:r>
            <a:endParaRPr lang="tr-TR" sz="3600" b="0" u="none" strike="noStrike">
              <a:solidFill>
                <a:schemeClr val="dk1"/>
              </a:solidFill>
              <a:effectLst/>
              <a:uFillTx/>
              <a:latin typeface="IBM Plex Sans"/>
            </a:endParaRPr>
          </a:p>
        </p:txBody>
      </p:sp>
      <p:sp>
        <p:nvSpPr>
          <p:cNvPr id="686" name="Text 2"/>
          <p:cNvSpPr/>
          <p:nvPr/>
        </p:nvSpPr>
        <p:spPr>
          <a:xfrm>
            <a:off x="812880" y="3478320"/>
            <a:ext cx="9810360" cy="13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ts val="5060"/>
              </a:lnSpc>
              <a:tabLst>
                <a:tab pos="0" algn="l"/>
              </a:tabLst>
            </a:pPr>
            <a:r>
              <a:rPr lang="en-US" sz="4400" b="1" u="none" strike="noStrike">
                <a:solidFill>
                  <a:srgbClr val="F7F5F0"/>
                </a:solidFill>
                <a:effectLst/>
                <a:uFillTx/>
                <a:latin typeface="Space Grotesk"/>
                <a:ea typeface="Space Grotesk"/>
              </a:rPr>
              <a:t>Başa eklerken kimseyi kaydırmasak </a:t>
            </a:r>
            <a:r>
              <a:rPr lang="en-US" sz="4400" b="1" u="none" strike="noStrike">
                <a:solidFill>
                  <a:srgbClr val="F2A65A"/>
                </a:solidFill>
                <a:effectLst/>
                <a:uFillTx/>
                <a:latin typeface="Space Grotesk"/>
                <a:ea typeface="Space Grotesk"/>
              </a:rPr>
              <a:t>olmaz mı?</a:t>
            </a:r>
            <a:endParaRPr lang="tr-TR" sz="4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Diziler ve Python Listesi">
  <a:themeElements>
    <a:clrScheme name="Diziler ve Python Listesi">
      <a:dk1>
        <a:srgbClr val="16202A"/>
      </a:dk1>
      <a:lt1>
        <a:srgbClr val="F7F5F0"/>
      </a:lt1>
      <a:dk2>
        <a:srgbClr val="4E555C"/>
      </a:dk2>
      <a:lt2>
        <a:srgbClr val="E1E0DC"/>
      </a:lt2>
      <a:accent1>
        <a:srgbClr val="B04A16"/>
      </a:accent1>
      <a:accent2>
        <a:srgbClr val="F2A65A"/>
      </a:accent2>
      <a:accent3>
        <a:srgbClr val="5E6773"/>
      </a:accent3>
      <a:accent4>
        <a:srgbClr val="45505C"/>
      </a:accent4>
      <a:accent5>
        <a:srgbClr val="B9C2CC"/>
      </a:accent5>
      <a:accent6>
        <a:srgbClr val="F4E3D6"/>
      </a:accent6>
      <a:hlink>
        <a:srgbClr val="0563C1"/>
      </a:hlink>
      <a:folHlink>
        <a:srgbClr val="954F72"/>
      </a:folHlink>
    </a:clrScheme>
    <a:fontScheme name="Diziler ve Python Listesi">
      <a:majorFont>
        <a:latin typeface="Space Grotesk" pitchFamily="0" charset="1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BM Plex Sans" pitchFamily="0" charset="1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LibreOffice/26.8.0.3$Linux_X86_64 LibreOffice_project/e34ffb33db0c92181c79084d759a90d6bf45d9b3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2026-10-12T19:06:42Z</dcterms:created>
  <dc:creator/>
  <dc:description/>
  <dc:language>tr-TR</dc:language>
  <cp:lastModifiedBy/>
  <dcterms:modified xsi:type="dcterms:W3CDTF">2026-10-14T19:23:57Z</dcterms:modified>
  <cp:revision>2</cp:revision>
  <dc:subject/>
  <dc:title>Diziler ve Python Listesi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30</vt:i4>
  </property>
  <property fmtid="{D5CDD505-2E9C-101B-9397-08002B2CF9AE}" pid="3" name="PresentationFormat">
    <vt:lpwstr>On-screen Show (16:9)</vt:lpwstr>
  </property>
  <property fmtid="{D5CDD505-2E9C-101B-9397-08002B2CF9AE}" pid="4" name="Slides">
    <vt:i4>30</vt:i4>
  </property>
</Properties>
</file>