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0b5ec836cd4bbc" /><Relationship Type="http://schemas.openxmlformats.org/officeDocument/2006/relationships/extended-properties" Target="/docProps/app.xml" Id="R5231d64e13224132" /><Relationship Type="http://schemas.openxmlformats.org/officeDocument/2006/relationships/officeDocument" Target="/ppt/presentation.xml" Id="R230e5ba13b1742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1b4d60e19f84cac"/>
  </p:sldMasterIdLst>
  <p:notesMasterIdLst>
    <p:notesMasterId xmlns:r="http://schemas.openxmlformats.org/officeDocument/2006/relationships" r:id="Rfe0ad75a04344291"/>
  </p:notesMasterIdLst>
  <p:sldIdLst>
    <p:sldId xmlns:r="http://schemas.openxmlformats.org/officeDocument/2006/relationships" id="256" r:id="R773c640c01ab4656"/>
    <p:sldId xmlns:r="http://schemas.openxmlformats.org/officeDocument/2006/relationships" id="257" r:id="R6dc07590f37e44f5"/>
    <p:sldId xmlns:r="http://schemas.openxmlformats.org/officeDocument/2006/relationships" id="258" r:id="R777338d7825c4df1"/>
    <p:sldId xmlns:r="http://schemas.openxmlformats.org/officeDocument/2006/relationships" id="259" r:id="Rc3ef208571fc498b"/>
    <p:sldId xmlns:r="http://schemas.openxmlformats.org/officeDocument/2006/relationships" id="260" r:id="R6ce4fd11e12c4938"/>
    <p:sldId xmlns:r="http://schemas.openxmlformats.org/officeDocument/2006/relationships" id="261" r:id="R73f8901010c341c0"/>
    <p:sldId xmlns:r="http://schemas.openxmlformats.org/officeDocument/2006/relationships" id="262" r:id="R9ea3e9aadf4f46b1"/>
    <p:sldId xmlns:r="http://schemas.openxmlformats.org/officeDocument/2006/relationships" id="263" r:id="R48480a0127c24e8a"/>
    <p:sldId xmlns:r="http://schemas.openxmlformats.org/officeDocument/2006/relationships" id="264" r:id="R63ef7ce3390f44b6"/>
    <p:sldId xmlns:r="http://schemas.openxmlformats.org/officeDocument/2006/relationships" id="265" r:id="Rd8ec32626c2543a9"/>
    <p:sldId xmlns:r="http://schemas.openxmlformats.org/officeDocument/2006/relationships" id="266" r:id="Rb8f7c0aea972464d"/>
    <p:sldId xmlns:r="http://schemas.openxmlformats.org/officeDocument/2006/relationships" id="267" r:id="R1899d8f20f3346e8"/>
    <p:sldId xmlns:r="http://schemas.openxmlformats.org/officeDocument/2006/relationships" id="268" r:id="R454833e9dfbd4f31"/>
    <p:sldId xmlns:r="http://schemas.openxmlformats.org/officeDocument/2006/relationships" id="269" r:id="R1aafc22ba6e749de"/>
    <p:sldId xmlns:r="http://schemas.openxmlformats.org/officeDocument/2006/relationships" id="270" r:id="Rfe9d3dbe05424e13"/>
    <p:sldId xmlns:r="http://schemas.openxmlformats.org/officeDocument/2006/relationships" id="271" r:id="R776ea96b792c48ca"/>
    <p:sldId xmlns:r="http://schemas.openxmlformats.org/officeDocument/2006/relationships" id="272" r:id="R743c8609a0a742b4"/>
    <p:sldId xmlns:r="http://schemas.openxmlformats.org/officeDocument/2006/relationships" id="273" r:id="R7e36dcabf2ef4bc2"/>
    <p:sldId xmlns:r="http://schemas.openxmlformats.org/officeDocument/2006/relationships" id="274" r:id="R63f55bae191c4904"/>
    <p:sldId xmlns:r="http://schemas.openxmlformats.org/officeDocument/2006/relationships" id="275" r:id="Rf7dce813b01b4c17"/>
    <p:sldId xmlns:r="http://schemas.openxmlformats.org/officeDocument/2006/relationships" id="276" r:id="Re1b38ff453fa4ad4"/>
    <p:sldId xmlns:r="http://schemas.openxmlformats.org/officeDocument/2006/relationships" id="277" r:id="R74675c7664ab4d73"/>
    <p:sldId xmlns:r="http://schemas.openxmlformats.org/officeDocument/2006/relationships" id="278" r:id="R02b0ffca572f406c"/>
    <p:sldId xmlns:r="http://schemas.openxmlformats.org/officeDocument/2006/relationships" id="279" r:id="R69c146d936764343"/>
    <p:sldId xmlns:r="http://schemas.openxmlformats.org/officeDocument/2006/relationships" id="280" r:id="Rc19e20aad0b346cb"/>
    <p:sldId xmlns:r="http://schemas.openxmlformats.org/officeDocument/2006/relationships" id="281" r:id="R8c43ff8ad9584c49"/>
    <p:sldId xmlns:r="http://schemas.openxmlformats.org/officeDocument/2006/relationships" id="282" r:id="R52ed07b176ac464b"/>
    <p:sldId xmlns:r="http://schemas.openxmlformats.org/officeDocument/2006/relationships" id="283" r:id="R87b1651ef5f84774"/>
    <p:sldId xmlns:r="http://schemas.openxmlformats.org/officeDocument/2006/relationships" id="284" r:id="Re5e6a38897524806"/>
    <p:sldId xmlns:r="http://schemas.openxmlformats.org/officeDocument/2006/relationships" id="285" r:id="Rba042fe91e0649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7606a235e542f4" /><Relationship Type="http://schemas.openxmlformats.org/officeDocument/2006/relationships/slideMaster" Target="/ppt/slideMasters/slideMaster1.xml" Id="R01b4d60e19f84cac" /><Relationship Type="http://schemas.openxmlformats.org/officeDocument/2006/relationships/presProps" Target="/ppt/presProps.xml" Id="R56eb43d1f7dc4c62" /><Relationship Type="http://schemas.openxmlformats.org/officeDocument/2006/relationships/tableStyles" Target="/ppt/tableStyles.xml" Id="R31feb310855a4aea" /><Relationship Type="http://schemas.openxmlformats.org/officeDocument/2006/relationships/slide" Target="/ppt/slides/slide1.xml" Id="R773c640c01ab4656" /><Relationship Type="http://schemas.openxmlformats.org/officeDocument/2006/relationships/slide" Target="/ppt/slides/slide2.xml" Id="R6dc07590f37e44f5" /><Relationship Type="http://schemas.openxmlformats.org/officeDocument/2006/relationships/slide" Target="/ppt/slides/slide3.xml" Id="R777338d7825c4df1" /><Relationship Type="http://schemas.openxmlformats.org/officeDocument/2006/relationships/slide" Target="/ppt/slides/slide4.xml" Id="Rc3ef208571fc498b" /><Relationship Type="http://schemas.openxmlformats.org/officeDocument/2006/relationships/slide" Target="/ppt/slides/slide5.xml" Id="R6ce4fd11e12c4938" /><Relationship Type="http://schemas.openxmlformats.org/officeDocument/2006/relationships/slide" Target="/ppt/slides/slide6.xml" Id="R73f8901010c341c0" /><Relationship Type="http://schemas.openxmlformats.org/officeDocument/2006/relationships/slide" Target="/ppt/slides/slide7.xml" Id="R9ea3e9aadf4f46b1" /><Relationship Type="http://schemas.openxmlformats.org/officeDocument/2006/relationships/slide" Target="/ppt/slides/slide8.xml" Id="R48480a0127c24e8a" /><Relationship Type="http://schemas.openxmlformats.org/officeDocument/2006/relationships/slide" Target="/ppt/slides/slide9.xml" Id="R63ef7ce3390f44b6" /><Relationship Type="http://schemas.openxmlformats.org/officeDocument/2006/relationships/slide" Target="/ppt/slides/slide10.xml" Id="Rd8ec32626c2543a9" /><Relationship Type="http://schemas.openxmlformats.org/officeDocument/2006/relationships/slide" Target="/ppt/slides/slide11.xml" Id="Rb8f7c0aea972464d" /><Relationship Type="http://schemas.openxmlformats.org/officeDocument/2006/relationships/slide" Target="/ppt/slides/slide12.xml" Id="R1899d8f20f3346e8" /><Relationship Type="http://schemas.openxmlformats.org/officeDocument/2006/relationships/slide" Target="/ppt/slides/slide13.xml" Id="R454833e9dfbd4f31" /><Relationship Type="http://schemas.openxmlformats.org/officeDocument/2006/relationships/slide" Target="/ppt/slides/slide14.xml" Id="R1aafc22ba6e749de" /><Relationship Type="http://schemas.openxmlformats.org/officeDocument/2006/relationships/slide" Target="/ppt/slides/slide15.xml" Id="Rfe9d3dbe05424e13" /><Relationship Type="http://schemas.openxmlformats.org/officeDocument/2006/relationships/slide" Target="/ppt/slides/slide16.xml" Id="R776ea96b792c48ca" /><Relationship Type="http://schemas.openxmlformats.org/officeDocument/2006/relationships/slide" Target="/ppt/slides/slide17.xml" Id="R743c8609a0a742b4" /><Relationship Type="http://schemas.openxmlformats.org/officeDocument/2006/relationships/slide" Target="/ppt/slides/slide18.xml" Id="R7e36dcabf2ef4bc2" /><Relationship Type="http://schemas.openxmlformats.org/officeDocument/2006/relationships/slide" Target="/ppt/slides/slide19.xml" Id="R63f55bae191c4904" /><Relationship Type="http://schemas.openxmlformats.org/officeDocument/2006/relationships/slide" Target="/ppt/slides/slide20.xml" Id="Rf7dce813b01b4c17" /><Relationship Type="http://schemas.openxmlformats.org/officeDocument/2006/relationships/slide" Target="/ppt/slides/slide21.xml" Id="Re1b38ff453fa4ad4" /><Relationship Type="http://schemas.openxmlformats.org/officeDocument/2006/relationships/slide" Target="/ppt/slides/slide22.xml" Id="R74675c7664ab4d73" /><Relationship Type="http://schemas.openxmlformats.org/officeDocument/2006/relationships/slide" Target="/ppt/slides/slide23.xml" Id="R02b0ffca572f406c" /><Relationship Type="http://schemas.openxmlformats.org/officeDocument/2006/relationships/slide" Target="/ppt/slides/slide24.xml" Id="R69c146d936764343" /><Relationship Type="http://schemas.openxmlformats.org/officeDocument/2006/relationships/slide" Target="/ppt/slides/slide25.xml" Id="Rc19e20aad0b346cb" /><Relationship Type="http://schemas.openxmlformats.org/officeDocument/2006/relationships/slide" Target="/ppt/slides/slide26.xml" Id="R8c43ff8ad9584c49" /><Relationship Type="http://schemas.openxmlformats.org/officeDocument/2006/relationships/slide" Target="/ppt/slides/slide27.xml" Id="R52ed07b176ac464b" /><Relationship Type="http://schemas.openxmlformats.org/officeDocument/2006/relationships/slide" Target="/ppt/slides/slide28.xml" Id="R87b1651ef5f84774" /><Relationship Type="http://schemas.openxmlformats.org/officeDocument/2006/relationships/slide" Target="/ppt/slides/slide29.xml" Id="Re5e6a38897524806" /><Relationship Type="http://schemas.openxmlformats.org/officeDocument/2006/relationships/slide" Target="/ppt/slides/slide30.xml" Id="Rba042fe91e064917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019d7fdbee476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f29002d51c4fe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1ded87968c430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d411d82d4c4e1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02cc1390194d3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fc3574969d4c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92617E8-70F0-497E-BFC0-0BFC05A313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F660E77-3569-4313-AF0C-28CED4874A8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EE8BFD0-AE62-4D22-BAAB-5A74761A5E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787036B-5CD2-453F-8199-049994C64B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D8F5D9D-C35C-4C1A-B3A9-150AE14097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3E1C711-84EE-4B01-BAC3-EC42ACB9BB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51F24AD-FD70-4B4D-A70B-D7D88B914C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8DAC61A-05DD-48B0-95E1-70D8229F887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0A47B20-EF46-426B-B46A-0CB455C0C2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6270F10-0993-4797-9A3D-B5867AD304B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ad11e4f3c72445e" /><Relationship Type="http://schemas.openxmlformats.org/officeDocument/2006/relationships/slideLayout" Target="/ppt/slideLayouts/slideLayout1.xml" Id="R1e72eb927c2645e3" /><Relationship Type="http://schemas.openxmlformats.org/officeDocument/2006/relationships/slideLayout" Target="/ppt/slideLayouts/slideLayout2.xml" Id="R64a24b54962f4dae" /><Relationship Type="http://schemas.openxmlformats.org/officeDocument/2006/relationships/slideLayout" Target="/ppt/slideLayouts/slideLayout3.xml" Id="Rff001cb705a9440d" /><Relationship Type="http://schemas.openxmlformats.org/officeDocument/2006/relationships/slideLayout" Target="/ppt/slideLayouts/slideLayout4.xml" Id="R880817eacd19484a" /><Relationship Type="http://schemas.openxmlformats.org/officeDocument/2006/relationships/slideLayout" Target="/ppt/slideLayouts/slideLayout5.xml" Id="R83fa67d87cfd491d" /><Relationship Type="http://schemas.openxmlformats.org/officeDocument/2006/relationships/slideLayout" Target="/ppt/slideLayouts/slideLayout6.xml" Id="R93d1eae7d0d74e1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72eb927c2645e3"/>
    <p:sldLayoutId xmlns:r="http://schemas.openxmlformats.org/officeDocument/2006/relationships" id="2147483650" r:id="R64a24b54962f4dae"/>
    <p:sldLayoutId xmlns:r="http://schemas.openxmlformats.org/officeDocument/2006/relationships" id="2147483651" r:id="Rff001cb705a9440d"/>
    <p:sldLayoutId xmlns:r="http://schemas.openxmlformats.org/officeDocument/2006/relationships" id="2147483652" r:id="R880817eacd19484a"/>
    <p:sldLayoutId xmlns:r="http://schemas.openxmlformats.org/officeDocument/2006/relationships" id="2147483653" r:id="R83fa67d87cfd491d"/>
    <p:sldLayoutId xmlns:r="http://schemas.openxmlformats.org/officeDocument/2006/relationships" id="2147483654" r:id="R93d1eae7d0d74e1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2aa9484e124b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b740944b8d47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aa2741dd02436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9a42339f264c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070dbc2abe4df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90986c9a864d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1aad9357154c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5ab86b40ae4b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33c74de338480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2c131f322d4e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f95e86173443a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3b527a0dfb479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47286755e8472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3e3378df934fe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d05a0bb737402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a7f2fcea3d458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3f1c00d2b0462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9251843fa9443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526fc7997c48c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5114bf4d624b3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41bdcf5468409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2432927e7c4b9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dda6fedb3c431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ce213abe104ab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c9089a0ecf46e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635202415346f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5d5f2ce7df4de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c1a2c1b360495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eeb7e83bee415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de9911a7d24d9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20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CDB12D-A3B0-40DC-9F98-0517B3FEC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6692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VERİ YAPILARI · 3. HAFTA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09DB05-32AE-4522-8379-DF48F6EB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571750"/>
            <a:ext cx="7620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60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Bağlı Liste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6AED56-B61C-46E2-90C4-3DDB56F7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291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singly linked list</a:t>
            </a:r>
          </a:p>
        </p:txBody>
      </p:sp>
    </p:spTree>
    <p:extLst>
      <p:ext uri="{BB962C8B-B14F-4D97-AF65-F5344CB8AC3E}">
        <p14:creationId xmlns:p14="http://schemas.microsoft.com/office/powerpoint/2010/main" val="7150390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E77BE5-89A1-4147-A610-F5C9E6C60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GEÇEN HAFTADAN ÜÇ SORU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0E7105-8A50-4DEF-9CD1-72A4FCD46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Önce kısa bir hatırlama yapalım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267D9C-D4BC-4F5F-A7B4-D6538FD0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74295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1EEBB3-A030-4FAF-B3B9-593B3FBC6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286000"/>
            <a:ext cx="40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332315-948B-4DB1-800B-3949CFB11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2286000"/>
            <a:ext cx="6096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Başa eklerken neden diğer elemanlar kaydı?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52DEA5-3599-4CD8-8E7A-23637F1D0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190875"/>
            <a:ext cx="74295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F83690-930C-4822-BAED-CFA1AE4E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3429000"/>
            <a:ext cx="40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7C45BF-8373-429E-8217-42C99D46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3429000"/>
            <a:ext cx="6096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Python listesinde sona eklemek neden genelde hızlıydı?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0DB7E0-D9B5-4029-B121-E254926E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333875"/>
            <a:ext cx="74295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60D546-B028-42A5-8AA9-1EA30A3F7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4572000"/>
            <a:ext cx="40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54C37E-7D9A-4F61-AECF-A47B9DFF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4572000"/>
            <a:ext cx="6096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class sözcüğü neyi tanımlar?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54F5FC-21BC-49E3-9AFE-6077E024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047875"/>
            <a:ext cx="2619375" cy="3162300"/>
          </a:xfrm>
          <a:prstGeom xmlns:a="http://schemas.openxmlformats.org/drawingml/2006/main" prst="roundRect">
            <a:avLst>
              <a:gd name="adj" fmla="val 2909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F72811-2377-49EE-BD2A-3656752B6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2524125"/>
            <a:ext cx="2000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rPr>
              <a:t>Cevapları bugün</a:t>
            </a:r>
          </a:p>
          <a:p xmlns:a="http://schemas.openxmlformats.org/drawingml/2006/main">
            <a: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rPr>
              <a:t>kod üzerinde</a:t>
            </a:r>
          </a:p>
          <a:p xmlns:a="http://schemas.openxmlformats.org/drawingml/2006/main">
            <a:pPr algn="l">
              <a:buNone/>
              <a:def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rPr>
              <a:t>göreceğiz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DA9C6B-BE76-449F-BAF2-C039B3929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4229100"/>
            <a:ext cx="200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rPr>
              <a:t>Bağlı listeyi sıfırdan kuracağız.</a:t>
            </a:r>
          </a:p>
        </p:txBody>
      </p:sp>
    </p:spTree>
    <p:extLst>
      <p:ext uri="{BB962C8B-B14F-4D97-AF65-F5344CB8AC3E}">
        <p14:creationId xmlns:p14="http://schemas.microsoft.com/office/powerpoint/2010/main" val="14985889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620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6F580F-F597-45F0-85C7-82C30A05F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2668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GEÇEN HAFTANIN BIRAKTIĞI SORU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C1F5B1-6BA7-41AE-8665-C1E1F3213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9429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Başa eklerken</a:t>
            </a:r>
          </a:p>
          <a:p xmlns:a="http://schemas.openxmlformats.org/drawingml/2006/main">
            <a:pPr algn="l">
              <a:buNone/>
              <a:def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435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kimseyi kaydırmasak olmaz mı?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0E7485-E634-4DFE-8887-92E792EF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67225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rPr>
              <a:t>Bugün bu soruya başka bir veri yapısıyla cevap vereceğiz.</a:t>
            </a:r>
          </a:p>
        </p:txBody>
      </p:sp>
    </p:spTree>
    <p:extLst>
      <p:ext uri="{BB962C8B-B14F-4D97-AF65-F5344CB8AC3E}">
        <p14:creationId xmlns:p14="http://schemas.microsoft.com/office/powerpoint/2010/main" val="18508037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4E2CF4-D261-4356-9102-F739FDF50955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3619500" y="2857500"/>
            <a:ext cx="3048000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591096-378F-40F5-A9F3-A359BB7E0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4770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rPr>
              <a:t>TEMEL PARÇA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8FA1D6-5501-4CCA-8F5C-22AD1112B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Düğüm nedir?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C4E5D4-7149-4266-B98D-1D4F8390F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Düğüm (node), bir değeri ve bir sonraki düğümün adresini tutar.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B9592-03B1-4371-B567-39A8A4544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2887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28575">
            <a:solidFill>
              <a:srgbClr val="B04A1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C53199-7B78-41D6-B836-545162CC0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5527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42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229E5-0333-486B-83F0-E0DA52D1A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257175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C21566-2386-4E5B-BFAF-6C7DD1125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285750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2400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80D0EF-030D-405C-95C7-E1BC75302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47662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pPr>
            <a:r>
              <a:rPr sz="127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rPr>
              <a:t>değer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0F22EA-4CCC-44D5-B9E8-ACE6A41B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3476625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27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 düğümün adresi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58BD46-A27F-4F82-88C8-8C48DB2F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42887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38F314-7298-4ECF-AC17-90664488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5527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17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FB7BBF-C1ED-4228-B3D5-8A6F72D2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57175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4CA653-01FC-4047-9A23-89912046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85750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...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718114-0590-4133-B427-3A7C0A7FF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619500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Her düğüm aynı iki bilgiyi taşır.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F09F0C-F515-48A0-9DAA-6EA00E450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29075"/>
            <a:ext cx="400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Düğümün bellekte nerede olduğu değerinden bağımsızdır.</a:t>
            </a:r>
          </a:p>
        </p:txBody>
      </p:sp>
    </p:spTree>
    <p:extLst>
      <p:ext uri="{BB962C8B-B14F-4D97-AF65-F5344CB8AC3E}">
        <p14:creationId xmlns:p14="http://schemas.microsoft.com/office/powerpoint/2010/main" val="11141442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F58CB4-C137-4E8B-9D72-C721282C84F1}"/>
              </a:ext>
            </a:extLst>
          </p:cNvPr>
          <p:cNvCxnSpPr>
            <a:stCxn xmlns:a="http://schemas.openxmlformats.org/drawingml/2006/main" id="12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8143875" y="2905125"/>
            <a:ext cx="428625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7FC27D-00A4-463F-B6FD-DEEC68874551}"/>
              </a:ext>
            </a:extLst>
          </p:cNvPr>
          <p:cNvCxnSpPr>
            <a:stCxn xmlns:a="http://schemas.openxmlformats.org/drawingml/2006/main" id="8" idx="3"/>
            <a:endCxn xmlns:a="http://schemas.openxmlformats.org/drawingml/2006/main" id="12" idx="1"/>
          </p:cNvCxnSpPr>
          <p:nvPr/>
        </p:nvCxnSpPr>
        <p:spPr>
          <a:xfrm xmlns:a="http://schemas.openxmlformats.org/drawingml/2006/main">
            <a:off x="5619750" y="2905125"/>
            <a:ext cx="428625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1EE086-1FD1-4CFF-A673-FD640EA5D1F1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3095625" y="2905125"/>
            <a:ext cx="428625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CD996D-F009-45A6-9ABC-33A0385B1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4770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rPr>
              <a:t>SINGLY LINKED LIST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28EDE4-DF89-4C12-B706-1B3194A05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Tek yönlü bağlı liste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038C8D-9BBB-4DC7-827A-1B2156AE5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Düğümler, sonraki adreslerini göstererek bir sıra oluşturur.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D22C3B-B4E4-4D59-B8F6-02AA0C81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765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28575">
            <a:solidFill>
              <a:srgbClr val="B04A1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70DEC5-9E23-435E-9D58-931F1536E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60032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9B4F84-6891-4B04-B46A-F1124FB6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2619375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838D72-DBA0-43B9-9045-1D71D273F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925" y="2905125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2400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E8593A-A440-42E4-9C9A-725FFFA8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4765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153A86-4D26-4C77-9D67-52BEFB9F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60032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FDE19E-054E-4640-977D-8DF386705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619375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B00A95-485E-4EF1-BEA7-98610F2EA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05125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3816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D7685E-E51D-4350-BA1C-AE2C74199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4765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20629D-5385-476A-8AF3-E03C38C11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0032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25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4A999B-CD30-4847-BEB2-EB64315F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619375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97436D-0A7C-4360-BF23-6CAED1B2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2905125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5104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73B6B4-1279-4C2B-AFAA-FA6AA3D8D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765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19128C-7B32-4A59-A99A-2823B4A9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60032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36AB27-193B-4407-8469-CC7C391B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619375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E8C6FC-CB4E-4845-B01F-A4D73A6A5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905125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None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CE44D0-22C0-44B2-9E1F-B5F34AAA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066925"/>
            <a:ext cx="66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rPr>
              <a:t>baş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4E8618-200D-4D02-9072-6EF65573F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03835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27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listenin ilk düğümü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006255-6633-49FD-BBE2-F1006BFC6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724275"/>
            <a:ext cx="257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None listenin sonunu gösterir.</a:t>
            </a:r>
          </a:p>
        </p:txBody>
      </p:sp>
    </p:spTree>
    <p:extLst>
      <p:ext uri="{BB962C8B-B14F-4D97-AF65-F5344CB8AC3E}">
        <p14:creationId xmlns:p14="http://schemas.microsoft.com/office/powerpoint/2010/main" val="19946730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620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7A1EA4-16DD-4338-B234-C9379D7E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381125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BUGÜNÜN ANA SORUSU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BEF7A5-7420-426C-86DC-D63BDA76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76450"/>
            <a:ext cx="9334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Kimseyi kaydırmadan</a:t>
            </a:r>
          </a:p>
          <a:p xmlns:a="http://schemas.openxmlformats.org/drawingml/2006/main">
            <a: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başa ekleyebiliyorsak</a:t>
            </a:r>
          </a:p>
          <a:p xmlns:a="http://schemas.openxmlformats.org/drawingml/2006/main">
            <a:pPr algn="l">
              <a:buNone/>
              <a:def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dizi neden hâlâ var?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30EF66-4AC5-4648-9798-F8FAEA2E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781550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rPr>
              <a:t>Bir yapının kazancı başka bir işlemde bedel çıkarabilir.</a:t>
            </a:r>
          </a:p>
        </p:txBody>
      </p:sp>
    </p:spTree>
    <p:extLst>
      <p:ext uri="{BB962C8B-B14F-4D97-AF65-F5344CB8AC3E}">
        <p14:creationId xmlns:p14="http://schemas.microsoft.com/office/powerpoint/2010/main" val="20570451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1F44EC-FD51-488C-946D-998492EA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4770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rPr>
              <a:t>PYTHON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BFDC10-FFA8-4BF0-AE54-482B7691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class ile bir düğüm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948392-B7C4-4665-84CA-60C74479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class, aynı yapıya sahip nesnelerin tarifini yazar.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F19273-9E90-498F-A1B8-6EC9A1199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52625"/>
            <a:ext cx="619125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489CA8-BC99-40EB-BEF8-2A3D9FA5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17170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class Dugum: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4F668A-E80C-4A21-B1D5-B334A63D0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44792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def __init__(self, veri):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9DD25D-17E0-4E08-A366-41A1C48E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72415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self.veri = veri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0F4A3C-E7B6-4FB3-A4B9-50BE2AB65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00037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self.sonraki = None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E2C45F-687E-44FA-AED7-C58EF234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27660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A52887-A435-41C7-9EEE-24E882929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55282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ilk = Dugum(42)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8314D0-74FC-4F0B-B756-687F1D7D7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82905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print(ilk.veri)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FCD217-6D0E-4B98-A540-D6E0C2B7C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581525"/>
            <a:ext cx="5734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pPr>
            <a:r>
              <a: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rPr>
              <a:t>Turuncu satır işlemin kaynağını gösterir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8B7C97-FB54-4BF0-A6AB-A1A44B01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952625"/>
            <a:ext cx="3857625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5966B9-8D78-46F0-95D2-B4165B170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276475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Düğümün iki alanı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0BBDC0-46FB-495A-B0AC-0CE7A056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9527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veri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CBBECB-571D-4F67-9B08-0A50AFA14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9527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saklanan veri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3BF8A7-85F0-4271-B9DA-192E1220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351472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sonraki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FB3AB0-F477-462C-B58F-D0033FE2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514725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sonraki düğüm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3771E6-6412-4EDD-80A1-0600730F9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42672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self nesnenin kendisini gösterir.</a:t>
            </a:r>
          </a:p>
        </p:txBody>
      </p:sp>
    </p:spTree>
    <p:extLst>
      <p:ext uri="{BB962C8B-B14F-4D97-AF65-F5344CB8AC3E}">
        <p14:creationId xmlns:p14="http://schemas.microsoft.com/office/powerpoint/2010/main" val="15315286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FAB298-1BA5-41AE-9EC9-6140100E9BFA}"/>
              </a:ext>
            </a:extLst>
          </p:cNvPr>
          <p:cNvCxnSpPr>
            <a:stCxn xmlns:a="http://schemas.openxmlformats.org/drawingml/2006/main" id="11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8620125" y="2762250"/>
            <a:ext cx="619125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17B85E-E071-418D-B8AA-A4D8357D9005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5905500" y="2762250"/>
            <a:ext cx="619125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0EB28C-92FF-4B06-B3D1-215514355B1E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3190875" y="2762250"/>
            <a:ext cx="619125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274121-D0F9-41B6-BC2F-8D4090F1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Düğüm bellekte tek kutu değildir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DDA1CA-6429-4E2B-B843-CDD4330D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Her düğüm farklı bir adreste durabilir.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951E13-D637-4176-854B-157772048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33362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28575">
            <a:solidFill>
              <a:srgbClr val="B04A1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A04172-4E22-4244-B44B-ED3E3FCC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245745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4FA81B-374D-42C8-B064-733BDD1EE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" y="24765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C8D7FA-D731-4D0D-9540-709418DCC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2175" y="276225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2400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C4D334-2893-442F-81DE-07BA6498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33362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28BAE-9D8E-460B-830E-9E4DD5D0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45745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70B3AE-33D5-409F-B89B-EA52DB83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4765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2ADBCC-B06F-4616-ACBD-EDC913C5B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76225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3816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9E71E6-5B36-4948-AB9D-3000F660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33362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9195BA-04B3-420A-9B44-E618DBCC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245745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25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21FFCD-47F4-4D0B-8E6D-7173F2DC5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525" y="24765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C82C11-9EC7-4A35-80BA-FF73BD49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276225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5104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4C9750-BF98-4BA8-A4CB-AC1999E1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3362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07F2DE-CB5C-44A9-BF5D-75179DB4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45745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EB43A8-9ABB-4A95-9E17-7E3742BD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4765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E1DF21-D0EA-434B-9CC9-A679CAE5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276225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None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85416F-5E57-4048-8BB4-E5E9D36C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48615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pPr>
            <a:r>
              <a: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rPr>
              <a:t>adres 1000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FE82DC-C85B-4377-B547-DA634F438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48615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pPr>
            <a:r>
              <a: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rPr>
              <a:t>adres 2400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180082-E52A-4721-BAAA-E9E844F7F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48615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pPr>
            <a:r>
              <a: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rPr>
              <a:t>adres 3816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A5DBA2-09F5-43F9-9980-9C040855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8615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pPr>
            <a:r>
              <a:rPr sz="1275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rPr>
              <a:t>adres 5104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65C7C8-F2E3-40D2-AD77-C5D2317D1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33875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Dizideki gibi adres hesabı yapmayacağız. Bir sonraki adrese bakacağız.</a:t>
            </a:r>
          </a:p>
        </p:txBody>
      </p:sp>
    </p:spTree>
    <p:extLst>
      <p:ext uri="{BB962C8B-B14F-4D97-AF65-F5344CB8AC3E}">
        <p14:creationId xmlns:p14="http://schemas.microsoft.com/office/powerpoint/2010/main" val="11741631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4F930A-ED0A-4F40-8EB5-F5BE8D6BB255}"/>
              </a:ext>
            </a:extLst>
          </p:cNvPr>
          <p:cNvCxnSpPr>
            <a:stCxn xmlns:a="http://schemas.openxmlformats.org/drawingml/2006/main" id="18" idx="2"/>
            <a:endCxn xmlns:a="http://schemas.openxmlformats.org/drawingml/2006/main" id="3" idx="0"/>
          </p:cNvCxnSpPr>
          <p:nvPr/>
        </p:nvCxnSpPr>
        <p:spPr>
          <a:xfrm xmlns:a="http://schemas.openxmlformats.org/drawingml/2006/main">
            <a:off x="2324100" y="2028825"/>
            <a:ext cx="723900" cy="447675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B86B57-9464-4E7A-90C7-52264C687764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7048500" y="290512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BA867C-4E72-46D4-AE7D-7DC0F7485CA4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4095750" y="290512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888F5C-7306-4DAF-8BB7-B8B474DFC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Bağlantı adresi taşır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AB5A0A-7746-489A-A90B-A0A2ED57A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Listenin tamamına ulaşmak için ilk düğümün adresini bilmek yeterlidir.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8EBF08-66B5-47A6-8AFE-C142598B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4765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28575">
            <a:solidFill>
              <a:srgbClr val="B04A1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A4A2D-9D7E-4B1A-8892-ED0C6D34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60032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FFB380-7DB1-4984-B4F3-3E50C0070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619375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A87FFD-5048-4EFD-A6EB-12F93ED7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905125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2400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06EC2D-720F-4464-AFA5-3100F828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4765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1B54EF-3ED0-4416-9868-6D450B28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60032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C4068A-322F-49FD-A6A6-F9A0ED7C0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619375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9853FD-1D85-4640-8A64-AD6B6D3CC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05125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3816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0A6B9-422A-4B59-B027-C5371ED23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4765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5057BB-A652-44EA-9024-4183A0B3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0032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25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D676ED-DC55-4B46-BE0E-95055327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19375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5D011E-6CEE-42B0-B415-134DFA42C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905125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None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B6159B-7FEF-4222-85A8-97B422EAD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1857375"/>
            <a:ext cx="619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bas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03BDE5-1A85-446D-858C-B6583C068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575" y="1571625"/>
            <a:ext cx="7810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A75A6F-32B1-4925-BDC9-2C6FD1F13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90725" y="1685925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1000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9C28F3-93D8-481A-B2DB-77F431692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905250"/>
            <a:ext cx="828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bas değişirse listenin ilk düğümü değişir.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A95D5D-C8C2-4527-9C1A-2C1ADCA1A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324350"/>
            <a:ext cx="828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Başlangıç adresini saklayan alana bas diyeceğiz.</a:t>
            </a:r>
          </a:p>
        </p:txBody>
      </p:sp>
    </p:spTree>
    <p:extLst>
      <p:ext uri="{BB962C8B-B14F-4D97-AF65-F5344CB8AC3E}">
        <p14:creationId xmlns:p14="http://schemas.microsoft.com/office/powerpoint/2010/main" val="2177323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4E090A-1B35-48F1-8BC8-C406E4C5DE23}"/>
              </a:ext>
            </a:extLst>
          </p:cNvPr>
          <p:cNvCxnSpPr>
            <a:stCxn xmlns:a="http://schemas.openxmlformats.org/drawingml/2006/main" id="18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>
            <a:off x="2886075" y="2571750"/>
            <a:ext cx="590550" cy="333375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8FB87B-F200-4477-A904-B2690FCD6F32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3" idx="1"/>
          </p:cNvCxnSpPr>
          <p:nvPr/>
        </p:nvCxnSpPr>
        <p:spPr>
          <a:xfrm xmlns:a="http://schemas.openxmlformats.org/drawingml/2006/main">
            <a:off x="4524375" y="3333750"/>
            <a:ext cx="3333750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95FFE2-724E-42E2-BC92-A77282D13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Başa ekleme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F1B37F-B867-4DF4-ADEF-4D2D54261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Yeni düğüm listenin başına bağlanır.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5F756B-69FF-4E9A-A94F-F2B219E8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90512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BBC7C8-5469-4026-A624-5882975C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302895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F9257-9DD2-4ED1-B5D8-FE1ED764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30480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F3BEB9-D3D8-43A3-AB1C-C5B731C08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333375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2400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D49D8B-FA75-4923-890C-21800C5C7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290512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28575">
            <a:solidFill>
              <a:srgbClr val="B04A1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4A080E-2782-492F-AB61-B91DE5C8C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2225" y="302895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99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D3DFFE-D58C-459D-A8A4-3406325A5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0480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C058CD-DA51-4F14-AF5E-745C554D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33375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1000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6A6142-963B-4864-A925-05E517785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2098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1FCFDE-6C42-47F4-9C84-DCF9954A2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286000"/>
            <a:ext cx="2571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Yeni düğümü oluştur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66A9EE-41AE-4910-97BF-F74F9813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819525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66681D-B3C2-4A05-B127-70A71B3C5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895725"/>
            <a:ext cx="3524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sonraki alanını eski başa bağla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95C910-7FF0-4E7E-A205-701DCE05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572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82CA14-23A1-401F-A55D-BF248F00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5029200"/>
            <a:ext cx="35242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6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bas artık yeni düğümü gösterir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411E2E-B41E-408C-8589-8C801F50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114550"/>
            <a:ext cx="74295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DC22B0-4814-4295-ACE7-DE2C7304F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2225" y="2219325"/>
            <a:ext cx="647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bas</a:t>
            </a:r>
          </a:p>
        </p:txBody>
      </p:sp>
    </p:spTree>
    <p:extLst>
      <p:ext uri="{BB962C8B-B14F-4D97-AF65-F5344CB8AC3E}">
        <p14:creationId xmlns:p14="http://schemas.microsoft.com/office/powerpoint/2010/main" val="9239431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944450-7663-4821-AA5C-7275AB047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Başa ekleme kodla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B0A19-6107-490B-9C13-C2E155BBF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Yeni düğüm, eski bas değerini devralır.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725C49-1837-47B3-857F-54F0CE16F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52625"/>
            <a:ext cx="619125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56FA04-F6AE-4F54-B2B3-4FBB39B1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17170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def basa_ekle(self, veri):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B55567-F408-4B8C-90D9-4B81F709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44792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yeni = Dugum(veri)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749C06-F1CC-4182-B716-5056ACBC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72415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    yeni.sonraki = self.bas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A5461C-0E37-4AA2-9143-9A049F6F6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00037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    self.bas = yeni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7F5DB4-4CE9-4801-9F86-1F3A48DFD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27660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self.boyut +=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5A0640-A37E-4ACD-B9FF-F2319138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962400"/>
            <a:ext cx="5734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pPr>
            <a:r>
              <a: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rPr>
              <a:t>Turuncu satır işlemin kaynağını gösterir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30C4E1-D4FD-4A93-AEF0-27CC1811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952625"/>
            <a:ext cx="3857625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2256A1-414E-44B0-87F5-470D162C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276475"/>
            <a:ext cx="323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Üç bağlantı adımı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05308D-3D6E-42B1-8BED-4BC2BCC33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90512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27C2AA-166C-4F12-A557-351394C7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9337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Düğümü oluştur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95DA7E-D8FA-4C6E-B609-6D387E5D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38137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E09DF7-C34C-4107-B171-6D67AAF6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4099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Eski başı göster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81F080-7912-4B41-A66B-0F4C3C63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85762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296DED-32BC-4DDA-8BBD-99FFC778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8862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Başı güncelle</a:t>
            </a:r>
          </a:p>
        </p:txBody>
      </p:sp>
    </p:spTree>
    <p:extLst>
      <p:ext uri="{BB962C8B-B14F-4D97-AF65-F5344CB8AC3E}">
        <p14:creationId xmlns:p14="http://schemas.microsoft.com/office/powerpoint/2010/main" val="11828692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45EB8-B463-419A-BD57-D7398EC7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Başa eklemenin maliyeti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C3D7E7-D537-4E31-A5BC-2182FE85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Listenin uzunluğu ne olursa olsun birkaç bağlantı değişir.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44DC39-23F8-42B5-8034-69DE466E6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81250"/>
            <a:ext cx="314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6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O(1)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E55DDD-57CD-4E7B-A82E-5D04E276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766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sabit zaman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0E2A0-59C0-468E-B21A-E6E73825B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2219325"/>
            <a:ext cx="60960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7C821-FE09-4B7D-BCC5-C2FF7EE1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543175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Veri 2 katına çıkınca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07C594-C59A-4B8B-99CB-5D5CAD4F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1942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iş aynı kalır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21A3F9-4F9D-45D7-9E0F-08ABE120F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590925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Yeni düğüm yalnızca ilk düğümü gösterir.</a:t>
            </a:r>
          </a:p>
        </p:txBody>
      </p:sp>
    </p:spTree>
    <p:extLst>
      <p:ext uri="{BB962C8B-B14F-4D97-AF65-F5344CB8AC3E}">
        <p14:creationId xmlns:p14="http://schemas.microsoft.com/office/powerpoint/2010/main" val="17228517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315856-1093-4586-9CDF-026457BF4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Sona ekleme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4B9E19-7773-4874-9AA7-F2C3A2BF4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Bu derste son düğümün adresini ayrıca saklamıyoruz.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CB98DC-6556-4CD1-B8A5-E32CB7DB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6670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885AD6-373B-432F-A8A1-70DC19A5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62225"/>
            <a:ext cx="685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22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bas → 1 → 2 → 3 → None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550490-74D6-47F7-BBA4-F781EDFE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48025"/>
            <a:ext cx="638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Son düğümü bulmak için baştan başlayıp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bağlantıları tek tek izleriz.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3DDF03-4147-4778-BF8B-49C3426E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00375"/>
            <a:ext cx="190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O(n)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EBA765-E980-4937-8C42-311727F3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1719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Başa ekleme O(1) kalır. Sona ekleme için listeyi gezeriz.</a:t>
            </a:r>
          </a:p>
        </p:txBody>
      </p:sp>
    </p:spTree>
    <p:extLst>
      <p:ext uri="{BB962C8B-B14F-4D97-AF65-F5344CB8AC3E}">
        <p14:creationId xmlns:p14="http://schemas.microsoft.com/office/powerpoint/2010/main" val="181259884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512450-8A23-4F38-8536-C360264F0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Sona ekleme kodla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C77D37-8339-4CF6-B881-BB17A76FC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son düğümü bulmak için gezici ile dolaşırız.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50E42F-A49B-412B-8018-6ADA99E2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57375"/>
            <a:ext cx="6572250" cy="3524250"/>
          </a:xfrm>
          <a:prstGeom xmlns:a="http://schemas.openxmlformats.org/drawingml/2006/main" prst="roundRect">
            <a:avLst>
              <a:gd name="adj" fmla="val 2162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9343CB-19CA-4B76-AF3A-DA1A08D7E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07645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def sona_ekle(self, veri):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9010B0-97CF-412B-A8FD-3DDE6BB2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32410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yeni = Dugum(veri)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CBC70A-4455-45D0-926E-FBA9FC8E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57175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if self.bas is None: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560907-2F2B-4A01-ABEC-E5E57049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1940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self.bas = yeni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3E3226-E21C-4F79-9507-7CB0CDC9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06705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self.boyut +=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2E2BB6-C08F-4756-BE2A-523703B1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31470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return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C8BDDB-36B0-40E6-961B-28C8A067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56235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gezici = self.bas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EF41CA-040F-4DE1-8016-D65F7CDE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81000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while gezici.sonraki != None: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A9DD8C-ADBB-49D8-A472-21D160F2A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05765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        gezici = gezici.sonraki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00958A-9F54-47B4-A5E9-F9C214D3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30530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    gezici.sonraki = yeni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173BBC-31EC-4E9E-B6F7-C6B1722B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552950"/>
            <a:ext cx="6115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self.boyut +=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4856B3-85C2-4EB6-971C-820266C9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857375"/>
            <a:ext cx="3476625" cy="3524250"/>
          </a:xfrm>
          <a:prstGeom xmlns:a="http://schemas.openxmlformats.org/drawingml/2006/main" prst="roundRect">
            <a:avLst>
              <a:gd name="adj" fmla="val 2192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7F60DD-E91F-4837-AB87-B669500E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19075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Boş liste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8EB183-7412-4507-B013-40E3372C9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638425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bas yeni düğümü gösterir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3A70A4-13C3-4103-A826-EFB2C72D0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45757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Dolu liste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E84FD9-391C-407E-94A4-0FEBF4BF7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05250"/>
            <a:ext cx="276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gezici son düğüme ulaşır</a:t>
            </a:r>
          </a:p>
        </p:txBody>
      </p:sp>
    </p:spTree>
    <p:extLst>
      <p:ext uri="{BB962C8B-B14F-4D97-AF65-F5344CB8AC3E}">
        <p14:creationId xmlns:p14="http://schemas.microsoft.com/office/powerpoint/2010/main" val="181468801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428F2B-A9A1-4917-85FF-F3E84864B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Sona eklemenin maliyeti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B6941-495A-45D4-98A1-5E7F3FB67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Bu sınıfta sona eklemek için son düğümü baştan buluruz.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976914-A296-4982-AC48-18ED60BE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238375"/>
            <a:ext cx="45720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F265FE-6492-4546-9415-913B2F197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38375"/>
            <a:ext cx="45720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C71842-E22E-4179-AC91-82777CF0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26670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Başa ekleme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F9892E-DD07-4453-94FC-8FD15162B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31432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bas değişir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82F62A-1282-40F3-888C-DE84DDD53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3714750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O(1)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8839AF-4595-4103-B42D-30E44CA8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6670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pPr>
            <a:r>
              <a:rPr sz="20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rPr>
              <a:t>Sona ekleme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4728A5-EE0D-4F3D-9D35-17E8BB1C6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1432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5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son düğümü bulur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6C679A-DDAE-456F-85B6-CD53B6DC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714750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O(n)</a:t>
            </a:r>
          </a:p>
        </p:txBody>
      </p:sp>
    </p:spTree>
    <p:extLst>
      <p:ext uri="{BB962C8B-B14F-4D97-AF65-F5344CB8AC3E}">
        <p14:creationId xmlns:p14="http://schemas.microsoft.com/office/powerpoint/2010/main" val="31663158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37CA83-9F06-4949-A87B-A1D8A585D35B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8477250" y="2976563"/>
            <a:ext cx="904875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DA26E5-8F00-43D8-84EB-6FD1EAB6326A}"/>
              </a:ext>
            </a:extLst>
          </p:cNvPr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5762625" y="2976563"/>
            <a:ext cx="904875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C25010-31A8-4777-A54D-FE763ADA4674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048000" y="2976563"/>
            <a:ext cx="904875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8BE3D8-F378-4DAF-A19F-F522E7E4A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Sıra numarası yok, bağlantı var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F3CEDA-9FB9-4A83-803D-A91D03565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Bağlı listede istenen sıra numarasına gitmek için bağlantıları izleriz.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E6D103-8736-4C8F-800A-2DB9FB41D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71750"/>
            <a:ext cx="1809750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28575">
            <a:solidFill>
              <a:srgbClr val="B04A1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FC34F2-F891-43CB-BD79-F4FECE77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2571750"/>
            <a:ext cx="1809750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663571-CECF-4912-BF3E-C371D3EFF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571750"/>
            <a:ext cx="1809750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BD2CE0-1F76-4BED-BF3A-6965DD0D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571750"/>
            <a:ext cx="1809750" cy="809625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0B2BD2-ED88-43C2-AAE4-00918148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752725"/>
            <a:ext cx="180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10C468-4955-4370-A594-55EB4B9D0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2752725"/>
            <a:ext cx="180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74A7F6-EF1C-4D8B-86E0-3F615FA6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52725"/>
            <a:ext cx="180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BDEC0D-776B-4BB0-8C16-69942993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752725"/>
            <a:ext cx="180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AA2E0D-C146-4E4C-A48C-4C327430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7147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rPr>
              <a:t>index 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77352B-8D24-4FD1-A641-7A00CD7F5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147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rPr>
              <a:t>index 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8AC3A2-DE1C-436A-B7C8-CBDA4582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7147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rPr>
              <a:t>index 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A863FC-CD8C-4FA0-92AF-498E4895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714750"/>
            <a:ext cx="1381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5E6773"/>
                </a:solidFill>
                <a:latin typeface="JetBrains Mono"/>
                <a:ea typeface="JetBrains Mono"/>
                <a:cs typeface="JetBrains Mono"/>
              </a:rPr>
              <a:t>index 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D8FD13-033B-48E5-91CA-5B4FC4AF1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572000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Sıra numarasını bulmak için baştan ilerleriz.</a:t>
            </a:r>
          </a:p>
        </p:txBody>
      </p:sp>
    </p:spTree>
    <p:extLst>
      <p:ext uri="{BB962C8B-B14F-4D97-AF65-F5344CB8AC3E}">
        <p14:creationId xmlns:p14="http://schemas.microsoft.com/office/powerpoint/2010/main" val="140865519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BBBFED6-2017-43FD-A121-9D04C2BE57C3}"/>
              </a:ext>
            </a:extLst>
          </p:cNvPr>
          <p:cNvCxnSpPr>
            <a:stCxn xmlns:a="http://schemas.openxmlformats.org/drawingml/2006/main" id="31" idx="3"/>
            <a:endCxn xmlns:a="http://schemas.openxmlformats.org/drawingml/2006/main" id="33" idx="1"/>
          </p:cNvCxnSpPr>
          <p:nvPr/>
        </p:nvCxnSpPr>
        <p:spPr>
          <a:xfrm xmlns:a="http://schemas.openxmlformats.org/drawingml/2006/main">
            <a:off x="9458325" y="2786063"/>
            <a:ext cx="257175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B7F14ED-557F-4317-8983-8606D065B22E}"/>
              </a:ext>
            </a:extLst>
          </p:cNvPr>
          <p:cNvCxnSpPr>
            <a:stCxn xmlns:a="http://schemas.openxmlformats.org/drawingml/2006/main" id="27" idx="3"/>
            <a:endCxn xmlns:a="http://schemas.openxmlformats.org/drawingml/2006/main" id="29" idx="1"/>
          </p:cNvCxnSpPr>
          <p:nvPr/>
        </p:nvCxnSpPr>
        <p:spPr>
          <a:xfrm xmlns:a="http://schemas.openxmlformats.org/drawingml/2006/main">
            <a:off x="8362950" y="2786063"/>
            <a:ext cx="257175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9C4D50-C59F-45E6-B57A-B805A9C489EA}"/>
              </a:ext>
            </a:extLst>
          </p:cNvPr>
          <p:cNvCxnSpPr>
            <a:stCxn xmlns:a="http://schemas.openxmlformats.org/drawingml/2006/main" id="23" idx="3"/>
            <a:endCxn xmlns:a="http://schemas.openxmlformats.org/drawingml/2006/main" id="25" idx="1"/>
          </p:cNvCxnSpPr>
          <p:nvPr/>
        </p:nvCxnSpPr>
        <p:spPr>
          <a:xfrm xmlns:a="http://schemas.openxmlformats.org/drawingml/2006/main">
            <a:off x="7267575" y="2786063"/>
            <a:ext cx="257175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DDE2DD-EFF1-4D41-855B-BB76E892D1B2}"/>
              </a:ext>
            </a:extLst>
          </p:cNvPr>
          <p:cNvCxnSpPr>
            <a:stCxn xmlns:a="http://schemas.openxmlformats.org/drawingml/2006/main" id="19" idx="3"/>
            <a:endCxn xmlns:a="http://schemas.openxmlformats.org/drawingml/2006/main" id="21" idx="1"/>
          </p:cNvCxnSpPr>
          <p:nvPr/>
        </p:nvCxnSpPr>
        <p:spPr>
          <a:xfrm xmlns:a="http://schemas.openxmlformats.org/drawingml/2006/main">
            <a:off x="6172200" y="2786063"/>
            <a:ext cx="257175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120066-0A97-48BC-A5BB-F1DA4D784E8B}"/>
              </a:ext>
            </a:extLst>
          </p:cNvPr>
          <p:cNvCxnSpPr>
            <a:stCxn xmlns:a="http://schemas.openxmlformats.org/drawingml/2006/main" id="15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5076825" y="2786063"/>
            <a:ext cx="257175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2E62AC-821C-446E-9688-C3871F881C58}"/>
              </a:ext>
            </a:extLst>
          </p:cNvPr>
          <p:cNvCxnSpPr>
            <a:stCxn xmlns:a="http://schemas.openxmlformats.org/drawingml/2006/main" id="11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3981450" y="2786063"/>
            <a:ext cx="257175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493ECA-FA75-4D15-A81B-8A6F4B657D6D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2886075" y="2786063"/>
            <a:ext cx="257175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1358E-91C6-4D13-AF46-63A4DCDC2C85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1790700" y="2786063"/>
            <a:ext cx="257175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B04A16"/>
            </a:solidFill>
            <a:prstDash val="solid"/>
            <a:headEnd type="arrow" w="med" len="med"/>
          </a:ln>
        </p:spPr>
      </p:cxn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61FA1EE-D13B-4832-A8BC-74EE503C8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500 numaralı sıraya gitmek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7DEB0-6642-4384-B386-957EF82EB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Index 500'deki elemana ulaşmak için 500 bağlantıyı izlemek gerekir.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BC4330-EC5A-4B1F-AE78-03C084D24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22A4BB-D696-4A73-A8D1-6A8FEF4C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2638425"/>
            <a:ext cx="704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bas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3A3040-1F13-4708-A080-85CF1F70C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34D6D1-9AEE-41F4-BA95-F73CB6B3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080A15-130C-40F2-A072-A607E3338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2638425"/>
            <a:ext cx="704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E99E12-F64D-4051-858D-5069BF504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DF4940-B2F1-4253-8AA1-97A0103B6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127DE4-6D52-4B29-A9C8-40BB770A8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2638425"/>
            <a:ext cx="704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E8721F-2196-45B8-AEA4-AC2C9DF43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E2A6D6-EF64-496B-B68A-2A942416B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DB8E81-246B-428E-BC88-E6FBB1CF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638425"/>
            <a:ext cx="704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588CA4-F5CE-454E-A721-2CD02D37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ACB70F-0315-4C4E-9B89-CCAAA8F3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4C1295-C689-4536-AD42-4F724F27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2638425"/>
            <a:ext cx="704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24FD64-6020-4B3F-91A0-F81935745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D1D27D-D996-4520-B027-559DABA4E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7BA3CB-8134-4CE8-BEFC-B86386C7A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38425"/>
            <a:ext cx="704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…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4460AC-7923-4985-A12A-F50F3AA02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666110-C9E1-415A-A321-C0DC6E89F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E578729-7672-4392-9058-BDDCE83A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2638425"/>
            <a:ext cx="704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AD36CD5-3AEA-46EE-B516-1F677DEF3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9468ED-7AC4-4D7F-B4BA-4012D070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1EB2D77-4E58-4076-8639-A05CFAA0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638425"/>
            <a:ext cx="704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…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E5199CE-EB9D-45E2-9D65-3CE802342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09B3C11-1180-474F-9854-77B07FE1A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476500"/>
            <a:ext cx="8382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9314C28-A1B8-414E-BF05-A2FC162A6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2175" y="2638425"/>
            <a:ext cx="704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6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500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ED26F15-6478-4FC3-8FF2-A8AA6622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57625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43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O(n)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6379E9C-5048-4A1C-81B2-132F931ED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990975"/>
            <a:ext cx="723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Index 500'e ulaşmak için baştan başlayıp 500 kez ilerleriz.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C5518F8-4600-401C-9F40-5B0B23824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486275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Dizi burada O(1) avantajını korur.</a:t>
            </a:r>
          </a:p>
        </p:txBody>
      </p:sp>
    </p:spTree>
    <p:extLst>
      <p:ext uri="{BB962C8B-B14F-4D97-AF65-F5344CB8AC3E}">
        <p14:creationId xmlns:p14="http://schemas.microsoft.com/office/powerpoint/2010/main" val="23484456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766808-67DD-41BE-A526-77B0A16A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Arama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897AF0-2F9E-4638-87A0-D53A527B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Arama da düğümleri baştan sona kontrol eder.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BFBB15-4BF6-4694-ACDF-C0AA2D0E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52625"/>
            <a:ext cx="619125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35D2B1-7D67-47C5-8635-22210D38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17170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def ara(self, aranan):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EDC9E2-C4FB-4ABF-AE55-DE16304C9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44792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gezici = self.bas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983A0-A147-47DA-808E-0719293B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72415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while gezici is not None: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F3709-6042-437E-8BF7-8C8D7FF89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00037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        if gezici.veri == aranan: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E82D42-712B-4547-B8BC-167E211A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27660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    return gezici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14ED2C-9F1E-4FEF-BF66-99DE6CFF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55282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        gezici = gezici.sonraki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5B9EAE-FD10-4BDD-BB21-E9D9275F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82905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return None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66353F-A3FB-4C43-A373-4CC78F68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581525"/>
            <a:ext cx="5734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pPr>
            <a:r>
              <a: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rPr>
              <a:t>Turuncu satır işlemin kaynağını gösterir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8F6503-1D8E-483F-B032-60939EF4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952625"/>
            <a:ext cx="3857625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F70446-A1E1-4036-AB51-03530F8F5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33362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Aranan başta olabilir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31B263-69B8-4306-82D0-53E29DAB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8003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en iyi durum O(1)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7171CF-C14D-4307-9306-26ECAF558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342900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Aranan sonda ya da yoksa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B92D2B-6D05-47B4-AB34-1B3CE947E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3895725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en kötü durum O(n)</a:t>
            </a:r>
          </a:p>
        </p:txBody>
      </p:sp>
    </p:spTree>
    <p:extLst>
      <p:ext uri="{BB962C8B-B14F-4D97-AF65-F5344CB8AC3E}">
        <p14:creationId xmlns:p14="http://schemas.microsoft.com/office/powerpoint/2010/main" val="37767617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D894AE-9FF7-40EB-9520-AD1D8D09EF38}"/>
              </a:ext>
            </a:extLst>
          </p:cNvPr>
          <p:cNvCxnSpPr>
            <a:stCxn xmlns:a="http://schemas.openxmlformats.org/drawingml/2006/main" id="3" idx="2"/>
            <a:endCxn xmlns:a="http://schemas.openxmlformats.org/drawingml/2006/main" id="11" idx="2"/>
          </p:cNvCxnSpPr>
          <p:nvPr/>
        </p:nvCxnSpPr>
        <p:spPr>
          <a:xfrm xmlns:a="http://schemas.openxmlformats.org/drawingml/2006/main">
            <a:off x="2190750" y="3381375"/>
            <a:ext cx="5905500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B0DD99-B690-4CAA-8DDD-9051D83BFF94}"/>
              </a:ext>
            </a:extLst>
          </p:cNvPr>
          <p:cNvCxnSpPr>
            <a:stCxn xmlns:a="http://schemas.openxmlformats.org/drawingml/2006/main" id="11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9144000" y="2952750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5E6773"/>
            </a:solidFill>
            <a:prstDash val="solid"/>
            <a:headEnd type="arrow" w="med" len="med"/>
          </a:ln>
        </p:spPr>
      </p:cxnSp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2CC2C5-DA0A-4911-986E-820C45039256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6191250" y="2952750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B04A16"/>
            </a:solidFill>
            <a:prstDash val="solid"/>
            <a:headEnd type="arrow" w="med" len="med"/>
          </a:ln>
        </p:spPr>
      </p:cxnSp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1FB7DD-438F-4C31-A7FB-820F0A43AFA8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3238500" y="2952750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23813">
            <a:solidFill>
              <a:srgbClr val="5E6773"/>
            </a:solidFill>
            <a:prstDash val="solid"/>
            <a:headEnd type="arrow" w="med" len="med"/>
          </a:ln>
        </p:spPr>
      </p:cxn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0B6337-577B-46A1-88E0-B432965D0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Silme için önce öncekini buluruz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21CBE-E35F-4CCB-8D11-30A8EEB32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Ortadaki düğümü çıkarırken bağlantıyı üzerinden geçiririz.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DB3978-48D4-4CA0-A17C-0C01F9613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52412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EABDBF-8621-495D-964E-86A90D0D8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4795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77C035-A180-4D2D-82A2-2D5296EE2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26670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4044D1-4C29-437E-80BC-B045EC372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95275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2400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48880D-5D55-496C-92E7-8C060F038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52412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28575">
            <a:solidFill>
              <a:srgbClr val="B04A1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A3737A-DE39-4DF1-B523-1F3EC700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64795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3C7AC1-C987-448B-B931-7968525B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6670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3C9167-44A0-448F-9CBE-0997D5862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95275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3816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9986B9-2FE9-46FB-A49B-CD4119283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52412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69B00F-F3FC-47F5-8F4A-225370E6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64795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25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FD6A18-E841-485A-87B1-0567AF1BF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670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E79C05-99CF-42AA-8754-37E98B27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95275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5104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71D6AB-1FDE-4FE7-82D8-BEC56334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524125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15D393-A59A-4FDF-A533-07716C3E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264795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7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9A5C95-E1C1-46DF-95A1-7FFB9A4E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26670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125" b="1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sonraki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03843E-5BC0-4D29-99A3-D2607CF9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2952750"/>
            <a:ext cx="895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35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None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21620A-D4AE-4496-A0BF-B4F05BFFF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33800"/>
            <a:ext cx="1295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pPr>
            <a:r>
              <a:rPr sz="13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rPr>
              <a:t>silinecek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32EFCF-B124-4150-8218-44DB9E32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47675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202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12 → 25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ED336F-05A6-4009-B977-7AD039A68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324350"/>
            <a:ext cx="19050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69780B-75D5-44E0-8AA1-20880B6C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4386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275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önceki.sonraki</a:t>
            </a:r>
          </a:p>
        </p:txBody>
      </p:sp>
    </p:spTree>
    <p:extLst>
      <p:ext uri="{BB962C8B-B14F-4D97-AF65-F5344CB8AC3E}">
        <p14:creationId xmlns:p14="http://schemas.microsoft.com/office/powerpoint/2010/main" val="94949613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63485D-2630-42B7-8C0E-DFB4FADF1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Silme kodla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D3541A-7ABE-4B84-9339-B30EBEC3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Düğümü bulurken bağlantıyı kaybetmemeliyiz.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95D68D-77E4-4BD3-AFED-4835D6E7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666875"/>
            <a:ext cx="6953250" cy="3905250"/>
          </a:xfrm>
          <a:prstGeom xmlns:a="http://schemas.openxmlformats.org/drawingml/2006/main" prst="roundRect">
            <a:avLst>
              <a:gd name="adj" fmla="val 1951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08F28-233F-4472-90AD-B6AACFE7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188595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def sil(self, silinecek):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49CB22-95B4-4F40-9948-2CD7F59D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13360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if self.bas is None: return False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FB401-F544-442C-A531-372292D91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38125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if self.bas.veri == silinecek: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6FFA6D-9DFD-4BDF-A5A6-D11601AB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62890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        self.bas = self.bas.sonraki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58EF6F-1E41-48FB-8A16-E7D96679E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7655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self.boyut -=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B40831-03C4-483A-BE62-F4ED05B21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12420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return True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DBC9BD-4C9B-4FD8-9DC4-8625BFB3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37185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onceki = self.bas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1EA6F9-48F8-4C20-8D52-A3B99911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61950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while onceki.sonraki is not None: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64603-6EF2-4A07-AAF8-C711F936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86715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if onceki.sonraki.veri == silinecek: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26A40C-E033-42A5-BDBB-4ACDB4E8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11480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            onceki.sonraki = onceki.sonraki.sonraki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6D6DF2-2103-44CB-A769-A08BB94A3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36245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    self.boyut -=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86A115-D428-4F3C-8E69-003C70469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61010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    return True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9E3953-F070-47A4-83CE-99FA1682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85775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onceki = onceki.sonraki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2F4460-DAD2-463E-9751-CCFF6387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5105400"/>
            <a:ext cx="6496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return False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7F2991-4E28-453C-98FB-81DEDA0E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666875"/>
            <a:ext cx="3143250" cy="3905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1C610F-2BE0-4B9D-A2C1-4B68D6D66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0193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Üç durum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AC936D-3854-4F13-9B56-49303314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667000"/>
            <a:ext cx="333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FAC09B-CD93-4B41-BC27-2A502FC63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2695575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boş liste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AA6C2F-7363-4396-B5E3-EF9BD6DB6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305175"/>
            <a:ext cx="333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E9D5D3-7DCD-492B-A33E-290344616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333375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ilk düğüm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1C2015-5D5B-4CFC-931C-45E7AA917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943350"/>
            <a:ext cx="333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7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DE70B3-86B5-41F2-A925-F2F8F302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3971925"/>
            <a:ext cx="209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ortadaki ya da son düğüm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A6BFC6-3BE1-483A-A1CE-D41B921E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4762500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Bağlantıyı değiştirmeden</a:t>
            </a:r>
          </a:p>
          <a:p xmlns:a="http://schemas.openxmlformats.org/drawingml/2006/main">
            <a:pPr algn="l">
              <a:buNone/>
              <a:def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düğümü koparmıyoruz.</a:t>
            </a:r>
          </a:p>
        </p:txBody>
      </p:sp>
    </p:spTree>
    <p:extLst>
      <p:ext uri="{BB962C8B-B14F-4D97-AF65-F5344CB8AC3E}">
        <p14:creationId xmlns:p14="http://schemas.microsoft.com/office/powerpoint/2010/main" val="84987781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35E785-FFB3-4A3C-AEBE-87D177B1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Boş liste ve tek eleman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B22F47-2F27-4971-982B-0DAB8CB9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Bağlantı güncellerken sınır durumlarını ayrıca düşünürüz.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3724CD-E446-480A-9ADA-3EDB369C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190750"/>
            <a:ext cx="285750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F06C3B-E91A-43EB-9BC5-C9E721DB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505075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Boş liste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C0F94-2960-4967-B2FC-945F3AB7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21945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rPr>
              <a:t>bas = None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rPr>
              <a:t>boyut = 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5D838F-AA30-42A1-B2CC-13E7EC360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190750"/>
            <a:ext cx="285750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F9B7B4-FC94-4E1C-B1BB-69955E48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505075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rPr>
              <a:t>Tek eleman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D39877-6C5E-42C5-8178-745193BC3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21945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rPr>
              <a:t>bas var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rPr>
              <a:t>sonraki = None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C89D64-D4AE-4538-8C97-5443FE604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190750"/>
            <a:ext cx="2857500" cy="2333625"/>
          </a:xfrm>
          <a:prstGeom xmlns:a="http://schemas.openxmlformats.org/drawingml/2006/main" prst="roundRect">
            <a:avLst>
              <a:gd name="adj" fmla="val 3265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F9D2EB-0103-4511-B800-70E90452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505075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Tek eleman sil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9ECBA2-044E-4D70-BA8A-30AEADAFC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21945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rPr>
              <a:t>bas = None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50" b="0">
                <a:solidFill>
                  <a:srgbClr val="45505C"/>
                </a:solidFill>
                <a:latin typeface="JetBrains Mono"/>
                <a:ea typeface="JetBrains Mono"/>
                <a:cs typeface="JetBrains Mono"/>
              </a:rPr>
              <a:t>boyut = 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972E24-F113-4D49-941E-CE779DB8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095875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Bu kontroller kodun güvenli çalışmasını sağlar.</a:t>
            </a:r>
          </a:p>
        </p:txBody>
      </p:sp>
    </p:spTree>
    <p:extLst>
      <p:ext uri="{BB962C8B-B14F-4D97-AF65-F5344CB8AC3E}">
        <p14:creationId xmlns:p14="http://schemas.microsoft.com/office/powerpoint/2010/main" val="112753832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062E518-4AF0-4318-A79E-B7DB5157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İşlem maliyetleri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F8AEC-7E80-4BD2-B8FA-869FD794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Bu haftaki sınıfta yalnızca bas ve boyut alanlarını tutuyoruz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17C535-4F0B-4E2E-B65C-A9316791F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095500"/>
            <a:ext cx="28575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5E9C6-3B15-406C-9C62-F1DD3803B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24790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rPr>
              <a:t>İşlem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E5790F-E6B1-4AF7-8C09-C0D093F7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2095500"/>
            <a:ext cx="23812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7AA594-9358-43C5-A42C-646849805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rPr>
              <a:t>Bağlı liste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05C07-3979-4FAF-8E16-30A76A406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95500"/>
            <a:ext cx="23812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C5F27F-2B09-4F3D-B17D-5F2AEEA3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F7F5F0"/>
                </a:solidFill>
                <a:latin typeface="IBM Plex Sans"/>
                <a:ea typeface="IBM Plex Sans"/>
                <a:cs typeface="IBM Plex Sans"/>
              </a:rPr>
              <a:t>Neden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132905-EC93-4D9C-881E-89EBF8F60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609850"/>
            <a:ext cx="2857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E8DF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1606C3-577D-47CE-8E1A-D5392369D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2752725"/>
            <a:ext cx="2514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Başa ekleme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2CDE57-F8B8-4AEE-91FF-6183C3F1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2609850"/>
            <a:ext cx="2381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E8DF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C70670-4609-43A3-A3DB-32159BAD9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2752725"/>
            <a:ext cx="2038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O(1)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E7BA41-2481-48EA-94D5-776E7C920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609850"/>
            <a:ext cx="2381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E8DF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745B59-94E6-409D-84F7-3C3AC626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2752725"/>
            <a:ext cx="2038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bas değişir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C7B2B2-DD52-48EB-8551-ACA21CBBA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124200"/>
            <a:ext cx="2857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9CDD5E-5A34-446E-9021-DAD7C4A5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3267075"/>
            <a:ext cx="2514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Sona ekleme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ADC519-DE25-4995-ACFC-4B8545F20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124200"/>
            <a:ext cx="2381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F27299-6DD5-4EFA-A38E-2AFCE516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267075"/>
            <a:ext cx="2038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O(n)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E45A45-A8B5-4BF3-B53B-DA392665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124200"/>
            <a:ext cx="2381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58C6DF-536B-46A4-B56A-99E28335C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267075"/>
            <a:ext cx="2038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sonu bulmak için gezer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BB61FD-A19E-4A2B-8B87-EE08F71A9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638550"/>
            <a:ext cx="2857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E8DF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8F8CA4-99B0-4F92-A6BC-C8924FC4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3781425"/>
            <a:ext cx="2514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Index ile okuma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15503F-92F5-4414-A4AE-7002CF63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638550"/>
            <a:ext cx="2381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E8DF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9A533E-5021-4A52-B8A4-D71725959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781425"/>
            <a:ext cx="2038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O(n)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8C4C62-B1B3-436D-BCD2-9319C4FF9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638550"/>
            <a:ext cx="2381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E8DF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8B7254-4A66-4CF7-B6B7-84A8CF33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781425"/>
            <a:ext cx="2038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baştan ilerler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A83B29-8827-416E-A4BB-2D84E98DE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52900"/>
            <a:ext cx="2857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2B0EB5D-0CD5-4D27-9CBB-A41346F7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4295775"/>
            <a:ext cx="2514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Arama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D6C26E4-C60F-4B7D-ABDE-D713DFC99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4152900"/>
            <a:ext cx="2381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A8B3137-045A-4113-870D-0423E534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4295775"/>
            <a:ext cx="2038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O(n)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40EFE5E-8759-4EF9-997F-7F0DF860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52900"/>
            <a:ext cx="2381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F0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1395572-51D5-422D-8AFE-80F88E837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295775"/>
            <a:ext cx="2038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bağlantıları izler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9D97F90-FBCB-4EFA-AA35-A047AB43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667250"/>
            <a:ext cx="2857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E8DF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986D41F-37C2-48DB-AC3F-D8EF8FED0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4810125"/>
            <a:ext cx="2514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Silme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26875CF-4BB9-487C-9266-8CD49D87D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4667250"/>
            <a:ext cx="2381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E8DF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171C335-9A41-44EA-B75D-FA1CED5D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4810125"/>
            <a:ext cx="2038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5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O(n)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830D026-28A7-468D-97E9-E09432CDE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667250"/>
            <a:ext cx="23812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E8DF"/>
          </a:solidFill>
          <a:ln xmlns:a="http://schemas.openxmlformats.org/drawingml/2006/main" w="9525">
            <a:solidFill>
              <a:srgbClr val="D4D0C8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40BD3CE-CEB8-4F05-BC1E-EE18A4094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810125"/>
            <a:ext cx="2038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öncekini bulur</a:t>
            </a:r>
          </a:p>
        </p:txBody>
      </p:sp>
    </p:spTree>
    <p:extLst>
      <p:ext uri="{BB962C8B-B14F-4D97-AF65-F5344CB8AC3E}">
        <p14:creationId xmlns:p14="http://schemas.microsoft.com/office/powerpoint/2010/main" val="33307616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DA9108-B9ED-4AD6-9BC9-7786D45BC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Dizi mi bağlı liste mi?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33EF23-3B98-4460-B845-28F63606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Seçim, sık yaptığımız işlere göre değişir.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ACDD88-FDE1-4CB6-BB76-AF4FDB111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95500"/>
            <a:ext cx="4762500" cy="3000375"/>
          </a:xfrm>
          <a:prstGeom xmlns:a="http://schemas.openxmlformats.org/drawingml/2006/main" prst="roundRect">
            <a:avLst>
              <a:gd name="adj" fmla="val 2540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CA7CB7-7696-446C-BFAD-B211945CC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095500"/>
            <a:ext cx="4762500" cy="3000375"/>
          </a:xfrm>
          <a:prstGeom xmlns:a="http://schemas.openxmlformats.org/drawingml/2006/main" prst="roundRect">
            <a:avLst>
              <a:gd name="adj" fmla="val 2540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487E2A-C691-4CD7-963E-23817FD1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428875"/>
            <a:ext cx="190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Dizi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A47B28-C0C9-4222-B2FD-7311E5FFB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2887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Bağlı liste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3B2812-7E69-4CAF-BB2D-71725C9A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099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index ile okuma O(1)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8044AF-1967-40A0-9E07-9B9C5E7B0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052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başa ekleme O(n)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526E03-8E6C-415A-BD52-14AD4D4A7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005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bellekte bitişik alan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1018A8-D4D5-40B4-AF28-7F334A25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2099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başa ekleme O(1)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5150A6-F9AF-4094-82AC-1B4710A1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052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index ile okuma O(n)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EE2D2B-0D9A-4947-9B45-0DA9EE32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2005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düğümler farklı adreslerde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7B801E-4657-458D-92CE-4BE59827C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572125"/>
            <a:ext cx="923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Hangi işlem sık yapılıyorsa ona göre seçeriz.</a:t>
            </a:r>
          </a:p>
        </p:txBody>
      </p:sp>
    </p:spTree>
    <p:extLst>
      <p:ext uri="{BB962C8B-B14F-4D97-AF65-F5344CB8AC3E}">
        <p14:creationId xmlns:p14="http://schemas.microsoft.com/office/powerpoint/2010/main" val="78571161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9150F0-E979-4A72-A244-F3ACDA16E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En sık yapılan hata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C6DA91-6739-4707-866A-AE771ECA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Yeni düğümü bağlamadan başı değiştirirsek listenin geri kalanını kaybederiz.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6EA8AE-B46C-4DE9-BBA7-78B03E0FF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2857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133A49-0D37-4E2F-82A1-C670CCD9B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809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80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yeni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66A739-57F0-4B60-A0FB-A377601B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4795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bas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A84A05-C4E9-49F9-95A6-8E890E45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381250"/>
            <a:ext cx="2857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19050">
            <a:solidFill>
              <a:srgbClr val="16202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DE6DED-26D2-44D3-85A2-09CC5FD45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6479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ctr">
              <a:buNone/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ctr">
              <a:buNone/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ctr">
              <a:buNone/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ctr">
              <a:buNone/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ctr">
              <a:buNone/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ctr">
              <a:buNone/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ctr">
              <a:buNone/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ctr">
              <a:buNone/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ctr">
              <a:buNone/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18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eski baş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B20089-0553-45B0-9B9D-42E395C97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26479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defRPr>
            </a:pPr>
            <a:r>
              <a:rPr sz="1500" b="1">
                <a:solidFill>
                  <a:srgbClr val="45505C"/>
                </a:solidFill>
                <a:latin typeface="JetBrains Mono"/>
                <a:ea typeface="JetBrains Mono"/>
                <a:cs typeface="JetBrains Mono"/>
              </a:rPr>
              <a:t>… liste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5B20D2-E397-4BC4-AB71-ED4EE7399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6957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defPPr>
            <a:lvl1pPr algn="ctr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1pPr>
            <a:lvl2pPr algn="ctr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2pPr>
            <a:lvl3pPr algn="ctr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3pPr>
            <a:lvl4pPr algn="ctr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4pPr>
            <a:lvl5pPr algn="ctr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5pPr>
            <a:lvl6pPr algn="ctr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6pPr>
            <a:lvl7pPr algn="ctr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7pPr>
            <a:lvl8pPr algn="ctr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8pPr>
            <a:lvl9pPr algn="ctr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ctr">
              <a:buNone/>
              <a:def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B04A16"/>
                </a:solidFill>
                <a:latin typeface="IBM Plex Sans"/>
                <a:ea typeface="IBM Plex Sans"/>
                <a:cs typeface="IBM Plex Sans"/>
              </a:rPr>
              <a:t>yanlış sıra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04950A-2DDE-4C14-84F6-AA2F0F86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638550"/>
            <a:ext cx="2476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04A1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E8CCFB-452E-4C34-99AA-29E54B87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495800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Önce yeni.sonraki = bas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C8DAA3-94D9-4156-ACA1-7A5113E7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000625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800" b="1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Sonra bas = yeni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8EBBEB-29D8-41AC-9DA6-4C85C129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505325"/>
            <a:ext cx="4810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Bağlantıyı koru, sonra başlangıcı değiştir.</a:t>
            </a:r>
          </a:p>
        </p:txBody>
      </p:sp>
    </p:spTree>
    <p:extLst>
      <p:ext uri="{BB962C8B-B14F-4D97-AF65-F5344CB8AC3E}">
        <p14:creationId xmlns:p14="http://schemas.microsoft.com/office/powerpoint/2010/main" val="137257340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1620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BEEB8F-09BD-4996-8F46-BEA09A5A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381125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ANA SORUNUN CEVABI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5AFCF8-5AEC-4253-BDC1-9889B7295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1907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367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Başa ekleme ucuzladı.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4E1956-8BE2-406A-A398-E9F8DC72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095625"/>
            <a:ext cx="1000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defRPr>
            </a:pPr>
            <a:r>
              <a:rPr sz="3150" b="1">
                <a:solidFill>
                  <a:srgbClr val="F2A65A"/>
                </a:solidFill>
                <a:latin typeface="Space Grotesk"/>
                <a:ea typeface="Space Grotesk"/>
                <a:cs typeface="Space Grotesk"/>
              </a:rPr>
              <a:t>Karşılığında sıra numarasıyla erişim kayboldu.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CC7D8D-1FD8-423A-9043-F67D9A19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286250"/>
            <a:ext cx="9334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pPr>
            <a:r>
              <a:rPr sz="165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rPr>
              <a:t>Bağlı listeyi, sık yaptığımız işlemler başa ekleme ve bağlantı üzerinden ilerleme olduğunda seçeriz.</a:t>
            </a:r>
          </a:p>
        </p:txBody>
      </p:sp>
    </p:spTree>
    <p:extLst>
      <p:ext uri="{BB962C8B-B14F-4D97-AF65-F5344CB8AC3E}">
        <p14:creationId xmlns:p14="http://schemas.microsoft.com/office/powerpoint/2010/main" val="15727844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E589AC-B7EE-493E-BCCC-4E8B6BC9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Kodda kullandığımız yapı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AFDE03-8274-4505-9A33-0276ECEC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Notebook'ta düğüm ve listeyi iki sınıfla kuracağız.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D4E49E-59ED-4E29-B704-5009B40AF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57375"/>
            <a:ext cx="61912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1E0B6D-E231-471C-946A-20D638EB4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07645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class Dugum: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E1B126-DC84-4B9E-B511-B49485E75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35267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def __init__(self, veri):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33229C-CFA0-4F54-9690-1C79DBC83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62890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self.veri = veri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A7E5DD-2261-42FA-9932-0BEFB383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90512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self.sonraki = None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D03E0D-D707-4E11-A19D-4D6A97F97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18135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071163-D3E1-409F-B46D-1DFF3D87B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45757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class BagliListe: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D85D57-556D-453D-B48D-2B4EEA817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73380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2A65A"/>
                </a:solidFill>
                <a:latin typeface="JetBrains Mono"/>
                <a:ea typeface="JetBrains Mono"/>
                <a:cs typeface="JetBrains Mono"/>
              </a:rPr>
              <a:t>    def __init__(self):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361354-0FD6-4288-B5B2-C553C5F6C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010025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self.bas = None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037890-C7CE-4B1A-9AB6-55D895F99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286250"/>
            <a:ext cx="57340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0">
                <a:solidFill>
                  <a:srgbClr val="F7F5F0"/>
                </a:solidFill>
                <a:latin typeface="JetBrains Mono"/>
                <a:ea typeface="JetBrains Mono"/>
                <a:cs typeface="JetBrains Mono"/>
              </a:rPr>
              <a:t>        self.boyut = 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70CDB9-CB37-410F-9062-968EC320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676775"/>
            <a:ext cx="5734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defRPr>
            </a:pPr>
            <a:r>
              <a:rPr sz="1100" b="0">
                <a:solidFill>
                  <a:srgbClr val="B9C2CC"/>
                </a:solidFill>
                <a:latin typeface="IBM Plex Sans"/>
                <a:ea typeface="IBM Plex Sans"/>
                <a:cs typeface="IBM Plex Sans"/>
              </a:rPr>
              <a:t>Turuncu satır işlemin kaynağını gösterir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983E52-D1AB-400D-878E-A18000709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857375"/>
            <a:ext cx="3857625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51CC30-3ADE-4803-8745-B20D19A55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181225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defRPr>
            </a:pPr>
            <a:r>
              <a:rPr sz="2025" b="1">
                <a:solidFill>
                  <a:srgbClr val="16202A"/>
                </a:solidFill>
                <a:latin typeface="IBM Plex Sans"/>
                <a:ea typeface="IBM Plex Sans"/>
                <a:cs typeface="IBM Plex Sans"/>
              </a:rPr>
              <a:t>Ders sırası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96B894-0E72-4363-BAD7-52EDBE5E2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809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81B889-FD5C-4C4D-813D-2AE468BF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289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Düğümü oluştur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02AC33-423F-4B0C-B25B-1B1C73826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32861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92DD39-5756-4E9B-8961-B5167BED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30517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basa_ekle ve sona_ekle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7A73F6-88AD-4728-9EDE-5D66DF5E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37623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DFC056-8D4E-4409-A591-32942381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814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Ara ve sil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6873DD-1C46-43A2-A123-0D80C608C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42386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defRPr>
            </a:pPr>
            <a:r>
              <a:rPr sz="1650" b="1">
                <a:solidFill>
                  <a:srgbClr val="B04A16"/>
                </a:solidFill>
                <a:latin typeface="Space Grotesk"/>
                <a:ea typeface="Space Grotesk"/>
                <a:cs typeface="Space Grotesk"/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9ECEE1-C2B8-466A-B830-99853D7DE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25767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5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Çıktıyı birlikte oku</a:t>
            </a:r>
          </a:p>
        </p:txBody>
      </p:sp>
    </p:spTree>
    <p:extLst>
      <p:ext uri="{BB962C8B-B14F-4D97-AF65-F5344CB8AC3E}">
        <p14:creationId xmlns:p14="http://schemas.microsoft.com/office/powerpoint/2010/main" val="48272756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9DF628-8FCF-4A7C-A07B-B7C80C49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TAHMİN ALIŞTIRMASI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85B54-40EA-4109-BE69-1BFDB01F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İlk üç fonksiyonun Big O değerini tahmin edin.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275779-D63A-46C8-B657-3BA378796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095500"/>
            <a:ext cx="633412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A4E771-70AD-45FB-83B0-819C6283B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257425"/>
            <a:ext cx="457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ilk_degeri_al(liste)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7002F1-5306-4A53-A2C0-49AB995F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90750"/>
            <a:ext cx="952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D83EC4-F65B-491F-82A0-4BBCB3BC6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669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   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8D5913-2850-46BB-92E7-E4CA0645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933700"/>
            <a:ext cx="633412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0F01E4-A5DB-4A10-8903-8130B962E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95625"/>
            <a:ext cx="457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basa_ekle(liste, deger)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8C44A0-4CF4-4CE5-B40D-B0EAF1B8B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8950"/>
            <a:ext cx="952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AE15EF-ED5C-4456-868E-1ABDD2E2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1051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   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DCDCCD-E2AC-40A4-BA1F-205BAA03D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771900"/>
            <a:ext cx="633412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E3660B-D661-407B-A8FE-DD85E2625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33825"/>
            <a:ext cx="457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sona_ekle(liste, deger)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C2421B-4FDE-4C79-8FB7-AA8DDD6F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67150"/>
            <a:ext cx="952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F33154-AA10-4F12-8071-16631E34B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433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   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49D7A8-8C70-4DF4-99DE-7CA56078F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095500"/>
            <a:ext cx="333375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BB0E2E-6262-4C8E-939C-ACF711BD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428875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İpucu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18954D-C9F7-43D8-91B3-7353B878C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114675"/>
            <a:ext cx="257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İşlem kaç düğüm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gezebilir?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357D75-7ABB-4CE3-A3B8-FF676AC69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9053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Cevabı kağıda yazın.</a:t>
            </a:r>
          </a:p>
          <a:p xmlns:a="http://schemas.openxmlformats.org/drawingml/2006/main">
            <a: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Kod maliyeti söylemez.</a:t>
            </a:r>
          </a:p>
        </p:txBody>
      </p:sp>
    </p:spTree>
    <p:extLst>
      <p:ext uri="{BB962C8B-B14F-4D97-AF65-F5344CB8AC3E}">
        <p14:creationId xmlns:p14="http://schemas.microsoft.com/office/powerpoint/2010/main" val="93968213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831813-87CE-4E46-BFC7-3FCB4F70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809625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16202A"/>
                </a:solidFill>
                <a:latin typeface="Space Grotesk"/>
                <a:ea typeface="Space Grotesk"/>
                <a:cs typeface="Space Grotesk"/>
              </a:rPr>
              <a:t>TAHMİN ALIŞTIRMASI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18991A-6036-4D7F-BAC9-C51D415B3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45505C"/>
                </a:solidFill>
                <a:latin typeface="IBM Plex Sans"/>
                <a:ea typeface="IBM Plex Sans"/>
                <a:cs typeface="IBM Plex Sans"/>
              </a:rPr>
              <a:t>Son üç fonksiyonun Big O değerini tahmin edin.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EE8ECA-09EF-4D38-BC48-72BDD01C3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095500"/>
            <a:ext cx="633412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4FB614-267D-4D5A-A752-303B8035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257425"/>
            <a:ext cx="457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deger_ara(liste, aranan)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40AA85-836A-4BD2-8CD1-4DC699F1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90750"/>
            <a:ext cx="952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305A0-B14A-4753-8340-937019B95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669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   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BC80E0-D96A-431E-87B5-FFB0C3D93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933700"/>
            <a:ext cx="633412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D2308D-F479-4A5D-8C96-579779E18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95625"/>
            <a:ext cx="457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deger_getir(liste, indeks)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CA893A-4E23-4F26-991A-400FAB0F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28950"/>
            <a:ext cx="952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F1BE34-0529-4848-969B-16F61C5D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1051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   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06BCFC-8209-4A41-85E7-9576FAFAB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771900"/>
            <a:ext cx="633412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C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6F3D41-4556-405A-8370-31681EC9D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33825"/>
            <a:ext cx="457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defPPr>
            <a:lvl1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1pPr>
            <a:lvl2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2pPr>
            <a:lvl3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3pPr>
            <a:lvl4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4pPr>
            <a:lvl5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5pPr>
            <a:lvl6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6pPr>
            <a:lvl7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7pPr>
            <a:lvl8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8pPr>
            <a:lvl9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defRPr>
            </a:pPr>
            <a:r>
              <a:rPr sz="1600" b="0">
                <a:solidFill>
                  <a:srgbClr val="16202A"/>
                </a:solidFill>
                <a:latin typeface="JetBrains Mono"/>
                <a:ea typeface="JetBrains Mono"/>
                <a:cs typeface="JetBrains Mono"/>
              </a:rPr>
              <a:t>deger_sil(liste, silinecek)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A04FDB-A97D-4B2F-8A91-BCAC0F093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67150"/>
            <a:ext cx="952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4E3D6"/>
          </a:solidFill>
          <a:ln xmlns:a="http://schemas.openxmlformats.org/drawingml/2006/main" w="19050">
            <a:solidFill>
              <a:srgbClr val="B04A1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63A59B-E229-4709-B6E2-B2929B91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433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defPPr>
            <a:lvl1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1pPr>
            <a:lvl2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2pPr>
            <a:lvl3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3pPr>
            <a:lvl4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4pPr>
            <a:lvl5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5pPr>
            <a:lvl6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6pPr>
            <a:lvl7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7pPr>
            <a:lvl8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8pPr>
            <a:lvl9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lvl9pPr>
          </a:lstStyle>
          <a:p xmlns:a="http://schemas.openxmlformats.org/drawingml/2006/main">
            <a:pPr algn="ctr">
              <a:buNone/>
              <a:def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00" b="1">
                <a:solidFill>
                  <a:srgbClr val="B04A16"/>
                </a:solidFill>
                <a:latin typeface="JetBrains Mono"/>
                <a:ea typeface="JetBrains Mono"/>
                <a:cs typeface="JetBrains Mono"/>
              </a:rPr>
              <a:t>O(   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821C9B-A532-40CF-9410-29E42FD35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095500"/>
            <a:ext cx="333375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1620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B1A39A-C04F-471B-AD32-29A89167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428875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18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Cevap için ipucu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77D522-B421-4AC5-903E-6C299985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114675"/>
            <a:ext cx="257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İşlem kaç düğümü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20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gezmek zorunda?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E5A29E-B583-4B03-B5BC-88DB9E3C7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905375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Cevapları notebook'ta</a:t>
            </a:r>
          </a:p>
          <a:p xmlns:a="http://schemas.openxmlformats.org/drawingml/2006/main">
            <a:pPr algn="l">
              <a:buNone/>
              <a:def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defRPr>
            </a:pPr>
            <a:r>
              <a:rPr sz="1600" b="0">
                <a:solidFill>
                  <a:srgbClr val="5E6773"/>
                </a:solidFill>
                <a:latin typeface="IBM Plex Sans"/>
                <a:ea typeface="IBM Plex Sans"/>
                <a:cs typeface="IBM Plex Sans"/>
              </a:rPr>
              <a:t>beraber kontrol edeceğiz.</a:t>
            </a:r>
          </a:p>
        </p:txBody>
      </p:sp>
    </p:spTree>
    <p:extLst>
      <p:ext uri="{BB962C8B-B14F-4D97-AF65-F5344CB8AC3E}">
        <p14:creationId xmlns:p14="http://schemas.microsoft.com/office/powerpoint/2010/main" val="64794163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1620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A8D44-2900-4EC7-9CB3-4FCB2E81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381125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DERSİN TEK CÜMLESİ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EFAB8C-A5F8-4AF7-AFB8-11B7A962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9048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Bağlı liste bağlantıları</a:t>
            </a:r>
          </a:p>
          <a:p xmlns:a="http://schemas.openxmlformats.org/drawingml/2006/main">
            <a:pPr algn="l">
              <a:buNone/>
              <a:def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4125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değiştirerek eklemeyi hızlandırır.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82250-F340-43BB-9908-128673B87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29125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195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Bunun bedeli, sıraya göre erişimin yavaşlamasıdır.</a:t>
            </a:r>
          </a:p>
        </p:txBody>
      </p:sp>
    </p:spTree>
    <p:extLst>
      <p:ext uri="{BB962C8B-B14F-4D97-AF65-F5344CB8AC3E}">
        <p14:creationId xmlns:p14="http://schemas.microsoft.com/office/powerpoint/2010/main" val="153024961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1620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BE72CB-235F-443A-814D-E09EAD92B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6192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1400" b="1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GELECEK HAFTA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DCEDBE-0739-44D6-9F46-1EC2AFDA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381250"/>
            <a:ext cx="9620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defPPr>
            <a:lvl1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1pPr>
            <a:lvl2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2pPr>
            <a:lvl3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3pPr>
            <a:lvl4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4pPr>
            <a:lvl5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5pPr>
            <a:lvl6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6pPr>
            <a:lvl7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7pPr>
            <a:lvl8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8pPr>
            <a:lvl9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lvl9pPr>
          </a:lstStyle>
          <a:p xmlns:a="http://schemas.openxmlformats.org/drawingml/2006/main">
            <a: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Geri al tuşu en son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defRPr>
            </a:pPr>
            <a:r>
              <a:rPr sz="4200" b="1">
                <a:solidFill>
                  <a:srgbClr val="F7F5F0"/>
                </a:solidFill>
                <a:latin typeface="Space Grotesk"/>
                <a:ea typeface="Space Grotesk"/>
                <a:cs typeface="Space Grotesk"/>
              </a:rPr>
              <a:t>ne yaptığımızı nereden biliyor?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33D293-0BD7-484D-ABE7-9BD8E80F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58152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buNone/>
              <a:def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defRPr>
            </a:pPr>
            <a:r>
              <a:rPr sz="2200" b="0">
                <a:solidFill>
                  <a:srgbClr val="F2A65A"/>
                </a:solidFill>
                <a:latin typeface="IBM Plex Sans"/>
                <a:ea typeface="IBM Plex Sans"/>
                <a:cs typeface="IBM Plex Sans"/>
              </a:rPr>
              <a:t>yığın · stack</a:t>
            </a:r>
          </a:p>
        </p:txBody>
      </p:sp>
    </p:spTree>
    <p:extLst>
      <p:ext uri="{BB962C8B-B14F-4D97-AF65-F5344CB8AC3E}">
        <p14:creationId xmlns:p14="http://schemas.microsoft.com/office/powerpoint/2010/main" val="10917602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2026-10-30T06:46:20.0070000Z</dcterms:created>
  <dcterms:modified xsi:type="dcterms:W3CDTF">2026-10-30T06:46:20.0070000Z</dcterms:modified>
</coreProperties>
</file>